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5" r:id="rId6"/>
    <p:sldId id="276" r:id="rId7"/>
    <p:sldId id="279" r:id="rId8"/>
    <p:sldId id="281" r:id="rId9"/>
    <p:sldId id="290" r:id="rId10"/>
    <p:sldId id="280" r:id="rId11"/>
    <p:sldId id="277" r:id="rId12"/>
    <p:sldId id="288" r:id="rId13"/>
    <p:sldId id="283" r:id="rId14"/>
    <p:sldId id="289" r:id="rId15"/>
    <p:sldId id="284" r:id="rId16"/>
    <p:sldId id="285" r:id="rId17"/>
    <p:sldId id="286" r:id="rId18"/>
    <p:sldId id="287" r:id="rId19"/>
    <p:sldId id="27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9B3B9A-5FF7-4C2C-AD01-3B29CEC15055}" v="9" dt="2023-03-22T14:39:18.1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399AD7-57C0-4A4C-BF9B-049A573ACC61}"/>
              </a:ext>
            </a:extLst>
          </p:cNvPr>
          <p:cNvSpPr/>
          <p:nvPr/>
        </p:nvSpPr>
        <p:spPr>
          <a:xfrm>
            <a:off x="-167425" y="-125569"/>
            <a:ext cx="12526850" cy="7109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8BD041-32CD-B74D-B516-028BB71DF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46" y="830243"/>
            <a:ext cx="90725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E651A-E02E-194C-811A-59652644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7067" y="1617689"/>
            <a:ext cx="7541200" cy="2182159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FAFE9-F3A4-1645-9D35-AA450A37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9391" y="3938673"/>
            <a:ext cx="7538835" cy="8901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069A28-B2A0-8A4E-AA44-A2F94B412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000" y="572944"/>
            <a:ext cx="1300576" cy="730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FF2DE9-799E-FC41-BF64-2092C1525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167" y="783044"/>
            <a:ext cx="3467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2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4DB1-5B90-1F4F-A1C5-F5125ED16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788674"/>
            <a:ext cx="10442575" cy="2899867"/>
          </a:xfrm>
        </p:spPr>
        <p:txBody>
          <a:bodyPr>
            <a:normAutofit/>
          </a:bodyPr>
          <a:lstStyle>
            <a:lvl1pPr algn="ctr">
              <a:defRPr sz="6600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“Click to edit Quote style”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6DE374-5A9A-6B4D-BC4C-BE5DC9D570C3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756651" y="4688541"/>
            <a:ext cx="2593975" cy="828019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 i="0">
                <a:solidFill>
                  <a:schemeClr val="accent3"/>
                </a:solidFill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Source / author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12A60-1C2D-3A4C-A476-B789456FE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259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1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E6981C-B70A-0D49-A098-EB54BBD99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67" t="43778" r="7375" b="22000"/>
          <a:stretch/>
        </p:blipFill>
        <p:spPr>
          <a:xfrm>
            <a:off x="-259081" y="-228830"/>
            <a:ext cx="12893841" cy="7300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24DB1-5B90-1F4F-A1C5-F5125ED16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6733" y="1788674"/>
            <a:ext cx="8485508" cy="2899867"/>
          </a:xfrm>
        </p:spPr>
        <p:txBody>
          <a:bodyPr>
            <a:normAutofit/>
          </a:bodyPr>
          <a:lstStyle>
            <a:lvl1pPr algn="ctr">
              <a:defRPr sz="4400" b="1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“Click to edit Quote style”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6DE374-5A9A-6B4D-BC4C-BE5DC9D570C3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4762499" y="4826642"/>
            <a:ext cx="2593975" cy="82801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accent3"/>
                </a:solidFill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Source / author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926D16-266C-F742-92EE-ED18A9D08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76" y="6152410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5B8EB-87CB-FC41-AB08-B1F71B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A322D-37C8-EA40-96FD-2EE53D0F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82" y="6257954"/>
            <a:ext cx="749593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8D2CB-1D75-4E4C-8BC1-8971A0FD4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28" b="66543"/>
          <a:stretch/>
        </p:blipFill>
        <p:spPr>
          <a:xfrm>
            <a:off x="-1988821" y="-1011289"/>
            <a:ext cx="16893699" cy="1331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7DB37-9BD9-7E4A-A457-8A6A3D6DA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259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6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7F26DA-A0FF-384F-B120-039485700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92" t="37011" r="24049" b="31094"/>
          <a:stretch/>
        </p:blipFill>
        <p:spPr>
          <a:xfrm>
            <a:off x="6829122" y="-3358211"/>
            <a:ext cx="6127459" cy="10216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D62C8-5235-6D4B-AD9B-D195A847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6800"/>
            <a:ext cx="5622289" cy="1061875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047BA-DCD0-0340-9D71-4A8EA77D74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193959"/>
            <a:ext cx="2742604" cy="828019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short Caption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B68A963-0C38-1749-926D-358B9AF8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471" y="6257954"/>
            <a:ext cx="274260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07D65-CC4E-1B4C-BAC5-8BBF309F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18" y="6257954"/>
            <a:ext cx="716672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36BF039-03E1-4440-B1D0-BFF5623154C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16747" y="3021980"/>
            <a:ext cx="2742604" cy="292797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2769E28-4C8B-6D42-9FCE-C2111DA691D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19473" y="3021980"/>
            <a:ext cx="2742604" cy="292797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3CC3022-17B7-FE48-A2BA-A056935AF0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3726686" y="2193959"/>
            <a:ext cx="2742604" cy="828019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short Caption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522044-96D0-084F-A371-18FC9AC4BB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80242" y="206829"/>
            <a:ext cx="4889518" cy="6444342"/>
          </a:xfrm>
        </p:spPr>
        <p:txBody>
          <a:bodyPr vert="vert" anchor="t" anchorCtr="1"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AAF588-3B1A-D741-BFA4-2929AF082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89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53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5419-82D9-0046-A62C-931F2363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230" y="908050"/>
            <a:ext cx="4930166" cy="11493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5CC82-F309-0640-98C2-89AE8AFA02D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55230" y="2057400"/>
            <a:ext cx="4930166" cy="84134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DCEAC5-CD8D-3D4B-95D7-F2811806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4470" y="6257954"/>
            <a:ext cx="2766917" cy="365125"/>
          </a:xfrm>
        </p:spPr>
        <p:txBody>
          <a:bodyPr/>
          <a:lstStyle>
            <a:lvl1pPr algn="r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23ED07-6AAC-DA47-B1DF-7F1B43BF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3985" y="6257954"/>
            <a:ext cx="66679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F6166D-3E4F-E64C-9D05-28007270C0F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455229" y="3206750"/>
            <a:ext cx="4930166" cy="27432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9D4F0-CB2C-4D48-8B1B-58A8F9748E74}"/>
              </a:ext>
            </a:extLst>
          </p:cNvPr>
          <p:cNvSpPr/>
          <p:nvPr/>
        </p:nvSpPr>
        <p:spPr>
          <a:xfrm>
            <a:off x="0" y="0"/>
            <a:ext cx="605245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1DE3D4-F90E-8747-8B4E-EA70B6B309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1480" y="908050"/>
            <a:ext cx="4450178" cy="50419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3969C-9174-0A4D-BCD7-BC08579BA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30205" y="-806951"/>
            <a:ext cx="12459816" cy="9017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E021AC-7053-DE4D-8B81-C1F8FC070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667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1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FA7B48-F30E-BC41-B052-BE14C727D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5A29F-C408-BE4F-BB6E-07F5A2EB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1162745-C1D2-F749-8B63-44D57211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4470" y="6257954"/>
            <a:ext cx="2755343" cy="365125"/>
          </a:xfrm>
        </p:spPr>
        <p:txBody>
          <a:bodyPr/>
          <a:lstStyle>
            <a:lvl1pPr algn="r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A6CE894-A7D8-364D-B385-F22CD1EC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5559" y="6257954"/>
            <a:ext cx="655216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1B00F-B31F-BA4E-8A24-A84D97F9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33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22DF-32BD-944B-8151-928AA27E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5431"/>
            <a:ext cx="9500243" cy="10552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73E1C-1D67-3A4D-8D84-A9953EDEC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55892" y="1825625"/>
            <a:ext cx="1797908" cy="41243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896895F-8491-1740-AAD7-B7E12DF5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4470" y="6257954"/>
            <a:ext cx="2720619" cy="365125"/>
          </a:xfrm>
        </p:spPr>
        <p:txBody>
          <a:bodyPr/>
          <a:lstStyle>
            <a:lvl1pPr algn="r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5F36BC-35B4-294D-9A02-70EB3FDC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7686" y="6257954"/>
            <a:ext cx="713089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80589C-68E1-2445-85AF-0839A73108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1225" y="1825625"/>
            <a:ext cx="8553450" cy="4124325"/>
          </a:xfrm>
        </p:spPr>
        <p:txBody>
          <a:bodyPr anchor="ctr" anchorCtr="1"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37839-E6F5-0D40-8CD8-E39EFA833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2" t="54369" r="19211" b="29575"/>
          <a:stretch/>
        </p:blipFill>
        <p:spPr>
          <a:xfrm rot="5400000">
            <a:off x="9869214" y="3611666"/>
            <a:ext cx="4124326" cy="552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174694-4C4F-2844-BD08-89D1CB066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2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651A-E02E-194C-811A-59652644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030" y="1613529"/>
            <a:ext cx="7518374" cy="2182159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FAFE9-F3A4-1645-9D35-AA450A37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2354" y="3908503"/>
            <a:ext cx="7515995" cy="13317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F73A46-37EE-9C4B-817D-287FB0423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28" b="66543"/>
          <a:stretch/>
        </p:blipFill>
        <p:spPr>
          <a:xfrm>
            <a:off x="-1988821" y="5949950"/>
            <a:ext cx="16893699" cy="13317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224F32-43AD-C54F-AC59-149273A97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633" y="566691"/>
            <a:ext cx="1300576" cy="73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B9A58C-B12B-F545-9293-37CB3DA11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250" y="776072"/>
            <a:ext cx="3467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6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1A3FE4-4A8F-7B4D-912E-E18469A0E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92" t="37011" r="24049" b="31094"/>
          <a:stretch/>
        </p:blipFill>
        <p:spPr>
          <a:xfrm>
            <a:off x="0" y="-625837"/>
            <a:ext cx="4554084" cy="759294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FA61BD2-C709-3446-A449-46FC72A268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0961" y="340963"/>
            <a:ext cx="3638579" cy="628518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E651A-E02E-194C-811A-59652644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5045" y="2729345"/>
            <a:ext cx="4801211" cy="2253947"/>
          </a:xfrm>
        </p:spPr>
        <p:txBody>
          <a:bodyPr anchor="b" anchorCtr="0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FAFE9-F3A4-1645-9D35-AA450A37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5045" y="5103141"/>
            <a:ext cx="4801211" cy="84681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5E3-95BE-434C-8BFC-E09BC792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0543" y="6069800"/>
            <a:ext cx="4114800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F1B4C-B127-AA44-97D5-B468A9C6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113" y="6069800"/>
            <a:ext cx="623661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131D3A-A6D7-514D-AA50-4FE3B41C3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154" y="566691"/>
            <a:ext cx="1300576" cy="73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0F5A0-B955-984D-99D2-0201D5345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674" y="776791"/>
            <a:ext cx="3467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2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651A-E02E-194C-811A-59652644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4" y="2619214"/>
            <a:ext cx="4606173" cy="2352896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FAFE9-F3A4-1645-9D35-AA450A37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5153891"/>
            <a:ext cx="4606171" cy="7922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5E3-95BE-434C-8BFC-E09BC792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5743" y="6143250"/>
            <a:ext cx="4114800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F1B4C-B127-AA44-97D5-B468A9C6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9813" y="6143250"/>
            <a:ext cx="770961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A82EFA-DEB7-914F-990B-497FD982F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543" y="572944"/>
            <a:ext cx="1295718" cy="7278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04E1D0-E8E9-A749-8827-D85460CC7780}"/>
              </a:ext>
            </a:extLst>
          </p:cNvPr>
          <p:cNvSpPr txBox="1"/>
          <p:nvPr/>
        </p:nvSpPr>
        <p:spPr>
          <a:xfrm>
            <a:off x="9693285" y="750192"/>
            <a:ext cx="1927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err="1">
                <a:solidFill>
                  <a:schemeClr val="bg1"/>
                </a:solidFill>
                <a:latin typeface="Periodico Display ExtraLight" panose="02000504070000020004" pitchFamily="2" charset="77"/>
              </a:rPr>
              <a:t>Hier</a:t>
            </a:r>
            <a:r>
              <a:rPr lang="en-US" sz="1600" b="0" i="0" dirty="0">
                <a:solidFill>
                  <a:schemeClr val="bg1"/>
                </a:solidFill>
                <a:latin typeface="Periodico Display ExtraLight" panose="02000504070000020004" pitchFamily="2" charset="77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latin typeface="Periodico Display ExtraLight" panose="02000504070000020004" pitchFamily="2" charset="77"/>
              </a:rPr>
              <a:t>komt</a:t>
            </a:r>
            <a:r>
              <a:rPr lang="en-US" sz="1600" b="0" i="0" dirty="0">
                <a:solidFill>
                  <a:schemeClr val="bg1"/>
                </a:solidFill>
                <a:latin typeface="Periodico Display ExtraLight" panose="02000504070000020004" pitchFamily="2" charset="77"/>
              </a:rPr>
              <a:t> de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Periodico Display SemiBold" panose="02000504080000020004" pitchFamily="2" charset="77"/>
              </a:rPr>
              <a:t>pay-off</a:t>
            </a:r>
            <a:r>
              <a:rPr lang="en-US" sz="1600" b="0" i="0" dirty="0">
                <a:solidFill>
                  <a:schemeClr val="bg1"/>
                </a:solidFill>
                <a:latin typeface="Periodico Display ExtraLight" panose="02000504070000020004" pitchFamily="2" charset="77"/>
              </a:rPr>
              <a:t> van SLO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1E177D2E-2B57-0B4D-B234-3D37BB2F2C54}"/>
              </a:ext>
            </a:extLst>
          </p:cNvPr>
          <p:cNvSpPr/>
          <p:nvPr/>
        </p:nvSpPr>
        <p:spPr>
          <a:xfrm>
            <a:off x="9803157" y="532187"/>
            <a:ext cx="148015" cy="174657"/>
          </a:xfrm>
          <a:prstGeom prst="parallelogram">
            <a:avLst>
              <a:gd name="adj" fmla="val 76618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01789F-F525-984D-B360-102424F7D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1" t="16984" r="3183" b="47619"/>
          <a:stretch/>
        </p:blipFill>
        <p:spPr>
          <a:xfrm>
            <a:off x="-173567" y="-922476"/>
            <a:ext cx="12539132" cy="366105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FA61BD2-C709-3446-A449-46FC72A268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366" y="349626"/>
            <a:ext cx="5484408" cy="4222374"/>
          </a:xfrm>
        </p:spPr>
        <p:txBody>
          <a:bodyPr anchor="ctr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025298-B15D-124B-8692-8A0904DD3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198" y="5220792"/>
            <a:ext cx="1300576" cy="7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3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DC67-9780-6743-9E4F-F5C309E6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4"/>
            <a:ext cx="3943662" cy="1846965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4B7C-FA3E-3A4F-AA98-CCCD803A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0" y="1918010"/>
            <a:ext cx="6416040" cy="40319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F04B925-BE1E-E24E-A9CA-3D2B4FAB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C21FC59-0217-3345-8382-1A594D9F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215" y="6257954"/>
            <a:ext cx="863560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587C0-FE6F-3444-9F8E-D279D3FA5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54369" r="19211" b="29575"/>
          <a:stretch/>
        </p:blipFill>
        <p:spPr>
          <a:xfrm>
            <a:off x="-8635" y="484650"/>
            <a:ext cx="4790497" cy="55224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9E95C1F-2C36-964A-AE22-1A91FD00D6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3781586"/>
            <a:ext cx="3942074" cy="216836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D8A3FA-6E43-164E-8D3C-BD8E9C94C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70" y="484650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0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32B515-3FBE-0C45-991A-4E4CE245353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9DC67-9780-6743-9E4F-F5C309E6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682"/>
            <a:ext cx="3722225" cy="1920391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4B7C-FA3E-3A4F-AA98-CCCD803A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28" y="1969682"/>
            <a:ext cx="6417271" cy="398026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23485-DB96-F649-8191-0AEED892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6434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17914-F569-694D-B248-6D11A1C3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491" y="6257954"/>
            <a:ext cx="898284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49BB0C-E056-7C44-B9C7-25825D6B50D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4029558"/>
            <a:ext cx="3720637" cy="1920391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D62E1D-1A09-5446-ABB6-5DB7A8C59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54369" r="19211" b="29575"/>
          <a:stretch/>
        </p:blipFill>
        <p:spPr>
          <a:xfrm>
            <a:off x="-8635" y="543770"/>
            <a:ext cx="4790497" cy="552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6E7ED3-ACE5-5B42-BF94-A332C695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926" y="48139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7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EED151-CAA3-E94C-B188-C60234145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1" t="16984" r="3183" b="47619"/>
          <a:stretch/>
        </p:blipFill>
        <p:spPr>
          <a:xfrm>
            <a:off x="-173567" y="-1373939"/>
            <a:ext cx="12539132" cy="3661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BEC96-629F-DF4B-B490-19C0B23A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570" y="2231799"/>
            <a:ext cx="8140860" cy="13604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96A15-2CE8-804F-A68F-C8201ADF4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2890" y="3846767"/>
            <a:ext cx="5246221" cy="13604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CCC2251-6B74-E142-8EC1-65031D49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9467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654979-23C2-A84D-90FC-28044DB2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84" y="6257954"/>
            <a:ext cx="749592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8AB3B-9547-3442-9E7B-06AEDA9B9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259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3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C1B1-2CB4-4342-AC93-8AC46BF8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25625"/>
            <a:ext cx="3877732" cy="1955961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43228-06D4-F848-9CA4-06063ABD6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3733" y="1825625"/>
            <a:ext cx="3141133" cy="41243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C9005-6106-694D-9D25-50340BC8D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2666" y="1825625"/>
            <a:ext cx="3141133" cy="41243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DBFD9DC-9C92-844E-AC49-5E2C4B04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69319F-189C-834B-8ED2-1BC640A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5559" y="6257954"/>
            <a:ext cx="655216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04FF10-F3D2-724E-B742-0B59EC66D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54369" r="19211" b="29575"/>
          <a:stretch/>
        </p:blipFill>
        <p:spPr>
          <a:xfrm>
            <a:off x="-8635" y="484650"/>
            <a:ext cx="4790497" cy="5522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03F46C-3937-D54E-A59D-47AB6ECBEB9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9788" y="3781586"/>
            <a:ext cx="3942074" cy="216836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1213B8-276E-4A44-BE88-5B12AF7A4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70" y="484650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6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8DFB-24B9-8446-AC65-A597A977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73159"/>
            <a:ext cx="3942074" cy="2971302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52301-03BE-B54F-BDF5-E8F9590A8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5692" y="1373159"/>
            <a:ext cx="3095311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78377-4AAF-614E-99C1-51B04CED0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692" y="2370667"/>
            <a:ext cx="3095311" cy="35792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203EC-A242-524F-9D66-0C51FA005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4833" y="1373159"/>
            <a:ext cx="3110554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79CAF-77DF-664F-9B63-D5CAA7994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4833" y="2370667"/>
            <a:ext cx="3110554" cy="35792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B349468-ACFE-7C4C-A67E-3A26B605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3425D3-3FA7-DC41-A613-AD93F0E8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0916" y="6257954"/>
            <a:ext cx="909859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E4A196-3D23-6946-B5F8-A747CCB3D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54369" r="19211" b="29575"/>
          <a:stretch/>
        </p:blipFill>
        <p:spPr>
          <a:xfrm>
            <a:off x="-8635" y="484650"/>
            <a:ext cx="4790497" cy="5522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8BD5A1-3BAD-3E49-ABF1-75184BE2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70" y="484650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6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D6A8B-1B65-F040-8935-80D079419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0FF43-8B51-0249-A70C-E4C18215F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58791-F204-B241-980A-9D30469D0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7EE13-C880-724E-9812-D3833162B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75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D8255D-9720-F448-888E-364B00202501}"/>
              </a:ext>
            </a:extLst>
          </p:cNvPr>
          <p:cNvGrpSpPr/>
          <p:nvPr/>
        </p:nvGrpSpPr>
        <p:grpSpPr>
          <a:xfrm>
            <a:off x="911225" y="-582707"/>
            <a:ext cx="10369550" cy="268942"/>
            <a:chOff x="0" y="-582707"/>
            <a:chExt cx="12192000" cy="2689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CF049F-1EF9-4048-A782-FB5377A7B3CC}"/>
                </a:ext>
              </a:extLst>
            </p:cNvPr>
            <p:cNvSpPr/>
            <p:nvPr/>
          </p:nvSpPr>
          <p:spPr>
            <a:xfrm>
              <a:off x="0" y="-582706"/>
              <a:ext cx="4064000" cy="2689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0B5C4D-8B21-1A4C-8449-59C6E2134336}"/>
                </a:ext>
              </a:extLst>
            </p:cNvPr>
            <p:cNvSpPr/>
            <p:nvPr/>
          </p:nvSpPr>
          <p:spPr>
            <a:xfrm>
              <a:off x="4064000" y="-582707"/>
              <a:ext cx="4064000" cy="2689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BAE0FC-243B-8C4B-AF89-6A53B3C7B3E7}"/>
                </a:ext>
              </a:extLst>
            </p:cNvPr>
            <p:cNvSpPr/>
            <p:nvPr/>
          </p:nvSpPr>
          <p:spPr>
            <a:xfrm>
              <a:off x="8128000" y="-582707"/>
              <a:ext cx="4064000" cy="268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1157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2" r:id="rId3"/>
    <p:sldLayoutId id="2147483665" r:id="rId4"/>
    <p:sldLayoutId id="2147483650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66" r:id="rId11"/>
    <p:sldLayoutId id="2147483655" r:id="rId12"/>
    <p:sldLayoutId id="2147483656" r:id="rId13"/>
    <p:sldLayoutId id="2147483657" r:id="rId14"/>
    <p:sldLayoutId id="2147483659" r:id="rId15"/>
    <p:sldLayoutId id="21474836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574">
          <p15:clr>
            <a:srgbClr val="F26B43"/>
          </p15:clr>
        </p15:guide>
        <p15:guide id="3" pos="7106">
          <p15:clr>
            <a:srgbClr val="F26B43"/>
          </p15:clr>
        </p15:guide>
        <p15:guide id="4" orient="horz" pos="37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6C86DF-8F02-E23E-F9D8-AC11BA1AE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792" y="2522564"/>
            <a:ext cx="7541200" cy="2182159"/>
          </a:xfrm>
        </p:spPr>
        <p:txBody>
          <a:bodyPr/>
          <a:lstStyle/>
          <a:p>
            <a:r>
              <a:rPr lang="nl-NL" dirty="0"/>
              <a:t>“Vanuit ons hedendaagse perspectief”</a:t>
            </a:r>
          </a:p>
        </p:txBody>
      </p:sp>
    </p:spTree>
    <p:extLst>
      <p:ext uri="{BB962C8B-B14F-4D97-AF65-F5344CB8AC3E}">
        <p14:creationId xmlns:p14="http://schemas.microsoft.com/office/powerpoint/2010/main" val="3101170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7F668-C64B-9F19-8B3B-35A5C9EA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Onderzoek III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4B4232-0B7C-D50F-C889-36D2DA7C99AA}"/>
              </a:ext>
            </a:extLst>
          </p:cNvPr>
          <p:cNvSpPr txBox="1"/>
          <p:nvPr/>
        </p:nvSpPr>
        <p:spPr>
          <a:xfrm>
            <a:off x="838199" y="2224006"/>
            <a:ext cx="104775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sz="2400" dirty="0" err="1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Leerlingen</a:t>
            </a:r>
            <a:r>
              <a:rPr lang="en-US" sz="24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: </a:t>
            </a:r>
          </a:p>
          <a:p>
            <a:pPr marL="1200150" lvl="2" indent="-28575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Columbus deed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goede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dingen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zoals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….</a:t>
            </a:r>
          </a:p>
          <a:p>
            <a:pPr lvl="2"/>
            <a:endParaRPr lang="en-US" sz="2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Experts: </a:t>
            </a:r>
          </a:p>
          <a:p>
            <a:pPr marL="1200150" lvl="2" indent="-285750">
              <a:buFontTx/>
              <a:buChar char="-"/>
            </a:pP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Hij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is </a:t>
            </a:r>
            <a:r>
              <a:rPr lang="en-US" sz="2400" dirty="0" err="1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positief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over Columbus. </a:t>
            </a:r>
            <a:r>
              <a:rPr lang="en-US" sz="2400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De </a:t>
            </a:r>
            <a:r>
              <a:rPr lang="en-US" sz="2400" dirty="0" err="1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Europeanen</a:t>
            </a:r>
            <a:r>
              <a:rPr lang="en-US" sz="2400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en-US" sz="2400" dirty="0" err="1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waren</a:t>
            </a:r>
            <a:r>
              <a:rPr lang="en-US" sz="2400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en-US" sz="2400" dirty="0" err="1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belangrijk</a:t>
            </a:r>
            <a:r>
              <a:rPr lang="en-US" sz="2400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en-US" sz="2400" dirty="0" err="1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voor</a:t>
            </a:r>
            <a:r>
              <a:rPr lang="en-US" sz="2400" dirty="0">
                <a:solidFill>
                  <a:srgbClr val="92D05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….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. </a:t>
            </a:r>
            <a:r>
              <a:rPr lang="en-US" sz="2400" dirty="0">
                <a:solidFill>
                  <a:srgbClr val="00B0F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Toch zit </a:t>
            </a:r>
            <a:r>
              <a:rPr lang="en-US" sz="2400" dirty="0" err="1">
                <a:solidFill>
                  <a:srgbClr val="00B0F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hij</a:t>
            </a:r>
            <a:r>
              <a:rPr lang="en-US" sz="2400" dirty="0">
                <a:solidFill>
                  <a:srgbClr val="00B0F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met die </a:t>
            </a:r>
            <a:r>
              <a:rPr lang="en-US" sz="2400" dirty="0" err="1">
                <a:solidFill>
                  <a:srgbClr val="00B0F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slavernij</a:t>
            </a:r>
            <a:r>
              <a:rPr lang="en-US" sz="2400" dirty="0">
                <a:solidFill>
                  <a:srgbClr val="00B0F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. […] </a:t>
            </a:r>
            <a:r>
              <a:rPr lang="en-US" sz="240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Dat past </a:t>
            </a:r>
            <a:r>
              <a:rPr lang="en-US" sz="2400" dirty="0" err="1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bij</a:t>
            </a:r>
            <a:r>
              <a:rPr lang="en-US" sz="240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de 19e </a:t>
            </a:r>
            <a:r>
              <a:rPr lang="en-US" sz="2400" dirty="0" err="1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eeuw</a:t>
            </a:r>
            <a:r>
              <a:rPr lang="en-US" sz="2400" dirty="0">
                <a:solidFill>
                  <a:srgbClr val="7030A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.</a:t>
            </a:r>
          </a:p>
          <a:p>
            <a:pPr marL="1200150" lvl="2" indent="-285750">
              <a:buFontTx/>
              <a:buChar char="-"/>
            </a:pPr>
            <a:endParaRPr lang="en-US" sz="24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1200150" lvl="2" indent="-285750">
              <a:buFontTx/>
              <a:buChar char="-"/>
            </a:pP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Instructie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: </a:t>
            </a:r>
          </a:p>
          <a:p>
            <a:pPr lvl="3"/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1. Wat is de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boodschap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van de auteur?</a:t>
            </a:r>
          </a:p>
          <a:p>
            <a:pPr lvl="3"/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2. Hoe is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deze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boodschap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onderbouwd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?</a:t>
            </a:r>
          </a:p>
          <a:p>
            <a:pPr lvl="3"/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3. Hoe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wordt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de auteur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beïnvloed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door de </a:t>
            </a:r>
            <a:r>
              <a:rPr lang="en-US" sz="24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historische</a:t>
            </a:r>
            <a:r>
              <a:rPr lang="en-US" sz="24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/>
                <a:cs typeface="Arial Unicode MS"/>
              </a:rPr>
              <a:t> context?</a:t>
            </a:r>
          </a:p>
          <a:p>
            <a:pPr marL="742950" lvl="1" indent="-285750">
              <a:buFontTx/>
              <a:buChar char="-"/>
            </a:pPr>
            <a:endParaRPr lang="en-US" sz="24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5830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7F668-C64B-9F19-8B3B-35A5C9EA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Onderzoek IV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CD627A0-61ED-E1A5-A39A-ECD55E422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155709" y="1461241"/>
            <a:ext cx="3505200" cy="4678468"/>
          </a:xfrm>
          <a:prstGeom prst="rect">
            <a:avLst/>
          </a:prstGeom>
        </p:spPr>
      </p:pic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4390B153-F0EF-FB65-25EA-B2817B11C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074125"/>
              </p:ext>
            </p:extLst>
          </p:nvPr>
        </p:nvGraphicFramePr>
        <p:xfrm>
          <a:off x="944457" y="2047874"/>
          <a:ext cx="5418666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3200">
                  <a:extLst>
                    <a:ext uri="{9D8B030D-6E8A-4147-A177-3AD203B41FA5}">
                      <a16:colId xmlns:a16="http://schemas.microsoft.com/office/drawing/2014/main" val="3345752914"/>
                    </a:ext>
                  </a:extLst>
                </a:gridCol>
                <a:gridCol w="3945466">
                  <a:extLst>
                    <a:ext uri="{9D8B030D-6E8A-4147-A177-3AD203B41FA5}">
                      <a16:colId xmlns:a16="http://schemas.microsoft.com/office/drawing/2014/main" val="2596544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Voortest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Onderwerp: Keizer Constantijn</a:t>
                      </a:r>
                    </a:p>
                    <a:p>
                      <a:pPr algn="l"/>
                      <a:r>
                        <a:rPr lang="nl-NL" dirty="0"/>
                        <a:t>Instructie: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261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Interventie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Onderwerp: Columbus</a:t>
                      </a:r>
                    </a:p>
                    <a:p>
                      <a:pPr algn="l"/>
                      <a:r>
                        <a:rPr lang="nl-NL" dirty="0"/>
                        <a:t>Instructie: R&amp;R: leesinstructie</a:t>
                      </a:r>
                    </a:p>
                    <a:p>
                      <a:pPr algn="l"/>
                      <a:r>
                        <a:rPr lang="nl-NL" dirty="0"/>
                        <a:t>R&amp;W: leesinstructie</a:t>
                      </a:r>
                    </a:p>
                    <a:p>
                      <a:pPr algn="l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31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Interventie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Onderwerp: Napoleon</a:t>
                      </a:r>
                    </a:p>
                    <a:p>
                      <a:pPr algn="l"/>
                      <a:r>
                        <a:rPr lang="nl-NL" dirty="0"/>
                        <a:t>Instructie: R&amp;R: leesinstructie</a:t>
                      </a:r>
                    </a:p>
                    <a:p>
                      <a:pPr algn="l"/>
                      <a:r>
                        <a:rPr lang="nl-NL" dirty="0"/>
                        <a:t>R&amp;W: schrijfstrategie</a:t>
                      </a:r>
                    </a:p>
                    <a:p>
                      <a:pPr algn="l"/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635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nl-NL" dirty="0" err="1"/>
                        <a:t>Natest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nl-NL" dirty="0"/>
                        <a:t>Onderwerp: Cecil Rhodes</a:t>
                      </a:r>
                    </a:p>
                    <a:p>
                      <a:pPr algn="l"/>
                      <a:r>
                        <a:rPr lang="nl-NL" dirty="0"/>
                        <a:t>Instructie: 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412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725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7F668-C64B-9F19-8B3B-35A5C9EA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Onderzoek V</a:t>
            </a: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DE76732A-0062-13F7-0BFA-ADD8508987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889104"/>
              </p:ext>
            </p:extLst>
          </p:nvPr>
        </p:nvGraphicFramePr>
        <p:xfrm>
          <a:off x="1736724" y="2500313"/>
          <a:ext cx="8601718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0859">
                  <a:extLst>
                    <a:ext uri="{9D8B030D-6E8A-4147-A177-3AD203B41FA5}">
                      <a16:colId xmlns:a16="http://schemas.microsoft.com/office/drawing/2014/main" val="1802252508"/>
                    </a:ext>
                  </a:extLst>
                </a:gridCol>
                <a:gridCol w="4300859">
                  <a:extLst>
                    <a:ext uri="{9D8B030D-6E8A-4147-A177-3AD203B41FA5}">
                      <a16:colId xmlns:a16="http://schemas.microsoft.com/office/drawing/2014/main" val="4185115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Leesinstructie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Schrijfstrategie-instructie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9848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Metacognitieve vragen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Evaluatief taalgebruik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Structuur tekst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l-NL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 err="1"/>
                        <a:t>Cognitive</a:t>
                      </a:r>
                      <a:r>
                        <a:rPr lang="nl-NL" dirty="0"/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apprenticeship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Genre-kennis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Constructie argumenten / beschrijving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dirty="0"/>
                        <a:t>Relevant taalgebruik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Cognitive apprenticeship</a:t>
                      </a:r>
                      <a:endParaRPr lang="nl-NL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448260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C1654CE5-9C9B-5DBF-7671-7935D7F4750D}"/>
              </a:ext>
            </a:extLst>
          </p:cNvPr>
          <p:cNvSpPr txBox="1"/>
          <p:nvPr/>
        </p:nvSpPr>
        <p:spPr>
          <a:xfrm>
            <a:off x="3052763" y="2953821"/>
            <a:ext cx="6105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4693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7F668-C64B-9F19-8B3B-35A5C9EA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Onderzoek VI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4B4232-0B7C-D50F-C889-36D2DA7C99AA}"/>
              </a:ext>
            </a:extLst>
          </p:cNvPr>
          <p:cNvSpPr txBox="1"/>
          <p:nvPr/>
        </p:nvSpPr>
        <p:spPr>
          <a:xfrm>
            <a:off x="838199" y="2224006"/>
            <a:ext cx="10477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endParaRPr lang="en-US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28EB39E-6DD9-2ACD-2B87-9CFDB25D80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34"/>
          <a:stretch/>
        </p:blipFill>
        <p:spPr bwMode="auto">
          <a:xfrm>
            <a:off x="2082489" y="2224006"/>
            <a:ext cx="8255953" cy="37809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1038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7F668-C64B-9F19-8B3B-35A5C9EA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Onderzoek VII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4B4232-0B7C-D50F-C889-36D2DA7C99AA}"/>
              </a:ext>
            </a:extLst>
          </p:cNvPr>
          <p:cNvSpPr txBox="1"/>
          <p:nvPr/>
        </p:nvSpPr>
        <p:spPr>
          <a:xfrm>
            <a:off x="838199" y="2224006"/>
            <a:ext cx="10477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endParaRPr lang="en-US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64C1DC6A-5418-490F-3FEA-095913DECF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136916"/>
              </p:ext>
            </p:extLst>
          </p:nvPr>
        </p:nvGraphicFramePr>
        <p:xfrm>
          <a:off x="619125" y="1856699"/>
          <a:ext cx="10696575" cy="41272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96575">
                  <a:extLst>
                    <a:ext uri="{9D8B030D-6E8A-4147-A177-3AD203B41FA5}">
                      <a16:colId xmlns:a16="http://schemas.microsoft.com/office/drawing/2014/main" val="2977095623"/>
                    </a:ext>
                  </a:extLst>
                </a:gridCol>
              </a:tblGrid>
              <a:tr h="353081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2400" u="none" strike="noStrike" dirty="0">
                          <a:effectLst/>
                        </a:rPr>
                        <a:t>Het boek van Williams geeft een positief beeld van Rhodes [..]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4675" marR="4675" marT="4675" marB="0"/>
                </a:tc>
                <a:extLst>
                  <a:ext uri="{0D108BD9-81ED-4DB2-BD59-A6C34878D82A}">
                    <a16:rowId xmlns:a16="http://schemas.microsoft.com/office/drawing/2014/main" val="3645220228"/>
                  </a:ext>
                </a:extLst>
              </a:tr>
              <a:tr h="701706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2400" u="none" strike="noStrike" dirty="0">
                          <a:effectLst/>
                        </a:rPr>
                        <a:t>Hij benadrukt alle goede dingen die Rhodes tijdens zijn leven voor het zuiden van Afrika heeft gedaan.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4675" marR="4675" marT="4675" marB="0"/>
                </a:tc>
                <a:extLst>
                  <a:ext uri="{0D108BD9-81ED-4DB2-BD59-A6C34878D82A}">
                    <a16:rowId xmlns:a16="http://schemas.microsoft.com/office/drawing/2014/main" val="38640629"/>
                  </a:ext>
                </a:extLst>
              </a:tr>
              <a:tr h="42757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</a:rPr>
                        <a:t>[…]</a:t>
                      </a:r>
                    </a:p>
                  </a:txBody>
                  <a:tcPr marL="4675" marR="4675" marT="4675" marB="0"/>
                </a:tc>
                <a:extLst>
                  <a:ext uri="{0D108BD9-81ED-4DB2-BD59-A6C34878D82A}">
                    <a16:rowId xmlns:a16="http://schemas.microsoft.com/office/drawing/2014/main" val="1703066676"/>
                  </a:ext>
                </a:extLst>
              </a:tr>
              <a:tr h="29899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u="none" strike="noStrike" dirty="0">
                          <a:effectLst/>
                        </a:rPr>
                        <a:t>Nu nog de tegenargumenten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4675" marR="4675" marT="4675" marB="0"/>
                </a:tc>
                <a:extLst>
                  <a:ext uri="{0D108BD9-81ED-4DB2-BD59-A6C34878D82A}">
                    <a16:rowId xmlns:a16="http://schemas.microsoft.com/office/drawing/2014/main" val="1692580464"/>
                  </a:ext>
                </a:extLst>
              </a:tr>
              <a:tr h="12164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 Glenn Gray act want die was juist niet positief voor de inheemse bevolking.</a:t>
                      </a:r>
                      <a:endParaRPr lang="nl-NL" sz="2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675" marR="4675" marT="4675" marB="0"/>
                </a:tc>
                <a:extLst>
                  <a:ext uri="{0D108BD9-81ED-4DB2-BD59-A6C34878D82A}">
                    <a16:rowId xmlns:a16="http://schemas.microsoft.com/office/drawing/2014/main" val="2693803089"/>
                  </a:ext>
                </a:extLst>
              </a:tr>
              <a:tr h="355781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Toch hij relativeert</a:t>
                      </a:r>
                    </a:p>
                  </a:txBody>
                  <a:tcPr marL="4675" marR="4675" marT="4675" marB="0"/>
                </a:tc>
                <a:extLst>
                  <a:ext uri="{0D108BD9-81ED-4DB2-BD59-A6C34878D82A}">
                    <a16:rowId xmlns:a16="http://schemas.microsoft.com/office/drawing/2014/main" val="4229304451"/>
                  </a:ext>
                </a:extLst>
              </a:tr>
              <a:tr h="353081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2400" u="none" strike="noStrike" dirty="0">
                          <a:effectLst/>
                          <a:latin typeface="+mn-lt"/>
                        </a:rPr>
                        <a:t>Omdat de inheemse bevolking zelf nog niet toe was om zijn eigen land. 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5" marR="4675" marT="4675" marB="0"/>
                </a:tc>
                <a:extLst>
                  <a:ext uri="{0D108BD9-81ED-4DB2-BD59-A6C34878D82A}">
                    <a16:rowId xmlns:a16="http://schemas.microsoft.com/office/drawing/2014/main" val="1491633714"/>
                  </a:ext>
                </a:extLst>
              </a:tr>
              <a:tr h="355781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2400" u="none" strike="noStrike" dirty="0">
                          <a:effectLst/>
                          <a:latin typeface="+mn-lt"/>
                        </a:rPr>
                        <a:t>Om hun eigen land op Europese wijze te besturen.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675" marR="4675" marT="4675" marB="0"/>
                </a:tc>
                <a:extLst>
                  <a:ext uri="{0D108BD9-81ED-4DB2-BD59-A6C34878D82A}">
                    <a16:rowId xmlns:a16="http://schemas.microsoft.com/office/drawing/2014/main" val="1642690088"/>
                  </a:ext>
                </a:extLst>
              </a:tr>
              <a:tr h="353081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2400" u="none" strike="noStrike">
                          <a:effectLst/>
                        </a:rPr>
                        <a:t>Dus nu nog de historisch context.</a:t>
                      </a:r>
                      <a:endParaRPr lang="nl-NL" sz="2400" b="0" i="0" u="none" strike="noStrike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4675" marR="4675" marT="4675" marB="0"/>
                </a:tc>
                <a:extLst>
                  <a:ext uri="{0D108BD9-81ED-4DB2-BD59-A6C34878D82A}">
                    <a16:rowId xmlns:a16="http://schemas.microsoft.com/office/drawing/2014/main" val="210509612"/>
                  </a:ext>
                </a:extLst>
              </a:tr>
              <a:tr h="35578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2400" u="none" strike="noStrike" dirty="0">
                          <a:effectLst/>
                        </a:rPr>
                        <a:t>Ok, Williams leefde aan het einde van de 19</a:t>
                      </a:r>
                      <a:r>
                        <a:rPr lang="nl-NL" sz="2400" u="none" strike="noStrike" baseline="30000" dirty="0">
                          <a:effectLst/>
                        </a:rPr>
                        <a:t>e</a:t>
                      </a:r>
                      <a:r>
                        <a:rPr lang="nl-NL" sz="2400" u="none" strike="noStrike" dirty="0">
                          <a:effectLst/>
                        </a:rPr>
                        <a:t> eeuw. 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4675" marR="4675" marT="4675" marB="0"/>
                </a:tc>
                <a:extLst>
                  <a:ext uri="{0D108BD9-81ED-4DB2-BD59-A6C34878D82A}">
                    <a16:rowId xmlns:a16="http://schemas.microsoft.com/office/drawing/2014/main" val="4097297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671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7F668-C64B-9F19-8B3B-35A5C9EA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Onderzoek VIII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4B4232-0B7C-D50F-C889-36D2DA7C99AA}"/>
              </a:ext>
            </a:extLst>
          </p:cNvPr>
          <p:cNvSpPr txBox="1"/>
          <p:nvPr/>
        </p:nvSpPr>
        <p:spPr>
          <a:xfrm>
            <a:off x="838199" y="2224006"/>
            <a:ext cx="10477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endParaRPr lang="en-US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Arial Unicode MS"/>
              <a:cs typeface="Arial Unicode MS"/>
            </a:endParaRPr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E42130F0-9798-703F-0C5E-7788FC05E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942852"/>
              </p:ext>
            </p:extLst>
          </p:nvPr>
        </p:nvGraphicFramePr>
        <p:xfrm>
          <a:off x="938212" y="1479878"/>
          <a:ext cx="10315575" cy="47426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15575">
                  <a:extLst>
                    <a:ext uri="{9D8B030D-6E8A-4147-A177-3AD203B41FA5}">
                      <a16:colId xmlns:a16="http://schemas.microsoft.com/office/drawing/2014/main" val="4290930219"/>
                    </a:ext>
                  </a:extLst>
                </a:gridCol>
              </a:tblGrid>
              <a:tr h="470917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2400" u="none" strike="noStrike" dirty="0">
                          <a:effectLst/>
                        </a:rPr>
                        <a:t>Daar moet ik even over denken.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285407762"/>
                  </a:ext>
                </a:extLst>
              </a:tr>
              <a:tr h="684007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2400" u="none" strike="noStrike" dirty="0">
                          <a:effectLst/>
                        </a:rPr>
                        <a:t>Vind ik het dan belangrijk dat uhm kolonialisme zeg maar dat dat een fout was en Apartheid slecht is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981962940"/>
                  </a:ext>
                </a:extLst>
              </a:tr>
              <a:tr h="684007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2400" u="none" strike="noStrike" dirty="0">
                          <a:effectLst/>
                        </a:rPr>
                        <a:t>Of vind ik het belangrijk dat Rhodes goeie politieke dingen heeft gedaan omdat hij tegenstanders van zijn politiek verzoende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39227921"/>
                  </a:ext>
                </a:extLst>
              </a:tr>
              <a:tr h="344947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2400" u="none" strike="noStrike" dirty="0">
                          <a:effectLst/>
                        </a:rPr>
                        <a:t>En dat hij goed zakenman was.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38038030"/>
                  </a:ext>
                </a:extLst>
              </a:tr>
              <a:tr h="684007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2400" u="none" strike="noStrike" dirty="0">
                          <a:effectLst/>
                        </a:rPr>
                        <a:t>En ook wel veel goede dingen voor Afrika heeft gedaan zoals grondstoffen toegankelijk maken voor de inwoners.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3242527944"/>
                  </a:ext>
                </a:extLst>
              </a:tr>
              <a:tr h="470917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2400" u="none" strike="noStrike" dirty="0">
                          <a:effectLst/>
                        </a:rPr>
                        <a:t>Ik denk dat ik 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408967667"/>
                  </a:ext>
                </a:extLst>
              </a:tr>
              <a:tr h="344947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2400" u="none" strike="noStrike" dirty="0">
                          <a:effectLst/>
                        </a:rPr>
                        <a:t>Uh meer eens ben met Roberts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37406831"/>
                  </a:ext>
                </a:extLst>
              </a:tr>
              <a:tr h="470917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2400" u="none" strike="noStrike" dirty="0">
                          <a:effectLst/>
                        </a:rPr>
                        <a:t>omdat ik het discrimineren of racisme op grond van huidskleur en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2621216598"/>
                  </a:ext>
                </a:extLst>
              </a:tr>
              <a:tr h="344947">
                <a:tc>
                  <a:txBody>
                    <a:bodyPr/>
                    <a:lstStyle/>
                    <a:p>
                      <a:pPr algn="l" rtl="0" fontAlgn="t"/>
                      <a:r>
                        <a:rPr lang="nl-NL" sz="2400" u="none" strike="noStrike" dirty="0">
                          <a:effectLst/>
                        </a:rPr>
                        <a:t>Dat ik dat niet totaal niet mee eens ben.</a:t>
                      </a:r>
                      <a:endParaRPr lang="nl-NL" sz="2400" b="0" i="0" u="none" strike="noStrike" dirty="0"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773511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0581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7F668-C64B-9F19-8B3B-35A5C9EA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Slotopmerkingen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4B4232-0B7C-D50F-C889-36D2DA7C99AA}"/>
              </a:ext>
            </a:extLst>
          </p:cNvPr>
          <p:cNvSpPr txBox="1"/>
          <p:nvPr/>
        </p:nvSpPr>
        <p:spPr>
          <a:xfrm>
            <a:off x="590549" y="2252581"/>
            <a:ext cx="1032187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nl-NL" sz="2400" dirty="0"/>
              <a:t>Taal in de vakken gaat over de constructie van betrouwbare kennis en de communicatie van deze kennis (Goldman et al., 2016).</a:t>
            </a:r>
          </a:p>
          <a:p>
            <a:pPr lvl="1"/>
            <a:endParaRPr lang="nl-NL" sz="2400" dirty="0"/>
          </a:p>
          <a:p>
            <a:pPr marL="742950" lvl="1" indent="-285750">
              <a:buFontTx/>
              <a:buChar char="-"/>
            </a:pPr>
            <a:r>
              <a:rPr lang="nl-NL" sz="2400" dirty="0"/>
              <a:t>De “historische manier” van lezen wordt gezien als middel tegen politiek fakenieuws (</a:t>
            </a:r>
            <a:r>
              <a:rPr lang="nl-NL" sz="2400" dirty="0" err="1"/>
              <a:t>Nokes</a:t>
            </a:r>
            <a:r>
              <a:rPr lang="nl-NL" sz="2400" dirty="0"/>
              <a:t> &amp; De La Paz, 2023).</a:t>
            </a:r>
          </a:p>
          <a:p>
            <a:pPr marL="742950" lvl="1" indent="-285750">
              <a:buFontTx/>
              <a:buChar char="-"/>
            </a:pPr>
            <a:endParaRPr lang="nl-NL" sz="2400" dirty="0"/>
          </a:p>
          <a:p>
            <a:pPr marL="742950" lvl="1" indent="-285750">
              <a:buFontTx/>
              <a:buChar char="-"/>
            </a:pPr>
            <a:r>
              <a:rPr lang="nl-NL" sz="2400" dirty="0"/>
              <a:t>Effectief en  “</a:t>
            </a:r>
            <a:r>
              <a:rPr lang="nl-NL" sz="2400" dirty="0" err="1"/>
              <a:t>Bildung</a:t>
            </a:r>
            <a:r>
              <a:rPr lang="nl-NL" sz="2400" dirty="0"/>
              <a:t>” kunnen samengaan.</a:t>
            </a:r>
          </a:p>
          <a:p>
            <a:pPr marL="742950" lvl="1" indent="-285750">
              <a:buFontTx/>
              <a:buChar char="-"/>
            </a:pPr>
            <a:endParaRPr lang="nl-NL" sz="2400" dirty="0"/>
          </a:p>
          <a:p>
            <a:pPr marL="742950" lvl="1" indent="-285750">
              <a:buFontTx/>
              <a:buChar char="-"/>
            </a:pPr>
            <a:r>
              <a:rPr lang="nl-NL" sz="2400" dirty="0"/>
              <a:t>Dilemma’s: Hoe versterken: Landelijk curriculum? Lerarenopleiders? </a:t>
            </a:r>
          </a:p>
          <a:p>
            <a:pPr marL="742950" lvl="1" indent="-285750">
              <a:buFontTx/>
              <a:buChar char="-"/>
            </a:pPr>
            <a:endParaRPr lang="nl-NL" sz="2400" dirty="0"/>
          </a:p>
          <a:p>
            <a:pPr marL="742950" lvl="1" indent="-285750">
              <a:buFontTx/>
              <a:buChar char="-"/>
            </a:pPr>
            <a:endParaRPr lang="nl-NL" sz="2400" dirty="0"/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9067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7F668-C64B-9F19-8B3B-35A5C9EA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4B4232-0B7C-D50F-C889-36D2DA7C99AA}"/>
              </a:ext>
            </a:extLst>
          </p:cNvPr>
          <p:cNvSpPr txBox="1"/>
          <p:nvPr/>
        </p:nvSpPr>
        <p:spPr>
          <a:xfrm>
            <a:off x="838199" y="2224006"/>
            <a:ext cx="1032187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nl-NL" sz="2400" dirty="0"/>
              <a:t>Theoretische achtergronden</a:t>
            </a:r>
          </a:p>
          <a:p>
            <a:pPr marL="742950" lvl="1" indent="-285750">
              <a:buFontTx/>
              <a:buChar char="-"/>
            </a:pPr>
            <a:endParaRPr lang="nl-NL" sz="2400" dirty="0"/>
          </a:p>
          <a:p>
            <a:pPr marL="742950" lvl="1" indent="-285750">
              <a:buFontTx/>
              <a:buChar char="-"/>
            </a:pPr>
            <a:r>
              <a:rPr lang="nl-NL" sz="2400" dirty="0"/>
              <a:t>Onderzoek</a:t>
            </a:r>
          </a:p>
          <a:p>
            <a:pPr marL="742950" lvl="1" indent="-285750">
              <a:buFontTx/>
              <a:buChar char="-"/>
            </a:pPr>
            <a:endParaRPr lang="nl-NL" sz="2400" dirty="0"/>
          </a:p>
          <a:p>
            <a:pPr marL="742950" lvl="1" indent="-285750">
              <a:buFontTx/>
              <a:buChar char="-"/>
            </a:pPr>
            <a:r>
              <a:rPr lang="nl-NL" sz="2400" dirty="0"/>
              <a:t>gesprek</a:t>
            </a:r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7870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7F668-C64B-9F19-8B3B-35A5C9EA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Theoretische achtergronden I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4B4232-0B7C-D50F-C889-36D2DA7C99AA}"/>
              </a:ext>
            </a:extLst>
          </p:cNvPr>
          <p:cNvSpPr txBox="1"/>
          <p:nvPr/>
        </p:nvSpPr>
        <p:spPr>
          <a:xfrm>
            <a:off x="714374" y="2090656"/>
            <a:ext cx="10321871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NL" sz="2400" dirty="0"/>
          </a:p>
          <a:p>
            <a:pPr lvl="1"/>
            <a:r>
              <a:rPr lang="nl-NL" sz="2400" dirty="0"/>
              <a:t>Geschiedenis is een talige discipline: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/>
              <a:t>Lezen: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l-NL" sz="2400" dirty="0"/>
              <a:t>Primaire bronnen: (on)volledige, (on)betrouwbaar?  (niet)eenduidig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nl-NL" sz="2400" dirty="0"/>
              <a:t>Secondaire bronnen: kwaliteit?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/>
              <a:t>Geschreven teksten: bewijsvoering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nl-NL" sz="2400" dirty="0"/>
              <a:t>Door taal goed in te zetten overtuig je andere mensen/historici.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nl-NL" sz="2400" dirty="0"/>
          </a:p>
          <a:p>
            <a:pPr lvl="2"/>
            <a:endParaRPr lang="nl-NL" dirty="0"/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2392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7F668-C64B-9F19-8B3B-35A5C9EA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Theoretische achtergronden II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4B4232-0B7C-D50F-C889-36D2DA7C99AA}"/>
              </a:ext>
            </a:extLst>
          </p:cNvPr>
          <p:cNvSpPr txBox="1"/>
          <p:nvPr/>
        </p:nvSpPr>
        <p:spPr>
          <a:xfrm>
            <a:off x="838199" y="2224006"/>
            <a:ext cx="1032187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Gisteren heeft op een van de bedden gestaan, niemand weet door wie geschreven: ‘Die </a:t>
            </a:r>
            <a:r>
              <a:rPr lang="nl-N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letzten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Juden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gingen </a:t>
            </a:r>
            <a:r>
              <a:rPr lang="nl-N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nach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Auschwitz </a:t>
            </a:r>
            <a:r>
              <a:rPr lang="nl-N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zur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Vergasung</a:t>
            </a:r>
            <a:r>
              <a:rPr lang="nl-N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.’ Een luguber geval, wat er precies mee bedoeld wordt, weet niemand. </a:t>
            </a:r>
          </a:p>
          <a:p>
            <a:pPr lvl="2"/>
            <a:r>
              <a:rPr lang="nl-NL" sz="2400" dirty="0">
                <a:latin typeface="Times New Roman" panose="02020603050405020304" pitchFamily="18" charset="0"/>
              </a:rPr>
              <a:t>Dagboek Mirjam Levi</a:t>
            </a:r>
          </a:p>
          <a:p>
            <a:pPr lvl="2"/>
            <a:endParaRPr lang="nl-NL" sz="2400" dirty="0">
              <a:latin typeface="Times New Roman" panose="02020603050405020304" pitchFamily="18" charset="0"/>
            </a:endParaRPr>
          </a:p>
          <a:p>
            <a:pPr lvl="2"/>
            <a:endParaRPr lang="nl-NL" sz="2400" dirty="0">
              <a:latin typeface="Times New Roman" panose="02020603050405020304" pitchFamily="18" charset="0"/>
            </a:endParaRPr>
          </a:p>
          <a:p>
            <a:pPr lvl="2"/>
            <a:r>
              <a:rPr lang="nl-NL" sz="2400" dirty="0">
                <a:latin typeface="Times New Roman" panose="02020603050405020304" pitchFamily="18" charset="0"/>
              </a:rPr>
              <a:t>De Duitse pogingen om de Holocaust geheim te houden slaagde behoorlijk goed. </a:t>
            </a:r>
            <a:r>
              <a:rPr lang="nl-NL" sz="2400" u="sng" dirty="0">
                <a:latin typeface="Times New Roman" panose="02020603050405020304" pitchFamily="18" charset="0"/>
              </a:rPr>
              <a:t>Door alle censuur en propaganda</a:t>
            </a:r>
            <a:r>
              <a:rPr lang="nl-NL" sz="2400" dirty="0">
                <a:latin typeface="Times New Roman" panose="02020603050405020304" pitchFamily="18" charset="0"/>
              </a:rPr>
              <a:t> wisten </a:t>
            </a:r>
            <a:r>
              <a:rPr lang="nl-NL" sz="2400" u="sng" dirty="0">
                <a:latin typeface="Times New Roman" panose="02020603050405020304" pitchFamily="18" charset="0"/>
              </a:rPr>
              <a:t>zelfs</a:t>
            </a:r>
            <a:r>
              <a:rPr lang="nl-NL" sz="2400" dirty="0">
                <a:latin typeface="Times New Roman" panose="02020603050405020304" pitchFamily="18" charset="0"/>
              </a:rPr>
              <a:t> mensen met een Joodse achtergrond niet goed wat er in de concentratiekampen gebeurde. </a:t>
            </a:r>
            <a:r>
              <a:rPr lang="nl-NL" sz="2400" u="sng" dirty="0">
                <a:latin typeface="Times New Roman" panose="02020603050405020304" pitchFamily="18" charset="0"/>
              </a:rPr>
              <a:t>Mirjam Levi </a:t>
            </a:r>
            <a:r>
              <a:rPr lang="nl-NL" sz="2400" dirty="0">
                <a:latin typeface="Times New Roman" panose="02020603050405020304" pitchFamily="18" charset="0"/>
              </a:rPr>
              <a:t>schreef bijvoorbeeld in haar </a:t>
            </a:r>
            <a:r>
              <a:rPr lang="nl-NL" sz="2400" u="sng" dirty="0">
                <a:latin typeface="Times New Roman" panose="02020603050405020304" pitchFamily="18" charset="0"/>
              </a:rPr>
              <a:t>dagboek</a:t>
            </a:r>
            <a:r>
              <a:rPr lang="nl-NL" sz="2400" dirty="0">
                <a:latin typeface="Times New Roman" panose="02020603050405020304" pitchFamily="18" charset="0"/>
              </a:rPr>
              <a:t> ….. </a:t>
            </a:r>
            <a:r>
              <a:rPr lang="nl-NL" sz="2400" u="sng" dirty="0">
                <a:latin typeface="Times New Roman" panose="02020603050405020304" pitchFamily="18" charset="0"/>
              </a:rPr>
              <a:t>Dit komen we vaker tegen</a:t>
            </a:r>
            <a:r>
              <a:rPr lang="nl-NL" sz="2400" dirty="0">
                <a:latin typeface="Times New Roman" panose="02020603050405020304" pitchFamily="18" charset="0"/>
              </a:rPr>
              <a:t>….</a:t>
            </a:r>
            <a:endParaRPr lang="nl-NL" sz="2400" dirty="0"/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3157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7F668-C64B-9F19-8B3B-35A5C9EA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Theoretische achtergronden III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EF02F67-6716-6B57-940E-C15C85FCA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57425"/>
            <a:ext cx="6591300" cy="326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9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F28C7D-ED84-8DD5-77FD-0C57AD4E0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Theoretische achtergronden IV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C4F17DA-3B17-1ED2-7CEC-FEDB6A9F05EB}"/>
              </a:ext>
            </a:extLst>
          </p:cNvPr>
          <p:cNvSpPr txBox="1"/>
          <p:nvPr/>
        </p:nvSpPr>
        <p:spPr>
          <a:xfrm>
            <a:off x="838199" y="2224006"/>
            <a:ext cx="103218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nl-NL" sz="2400" dirty="0" err="1"/>
              <a:t>Taalìnstructie</a:t>
            </a:r>
            <a:r>
              <a:rPr lang="nl-NL" sz="2400" dirty="0"/>
              <a:t> is in de regel geen onderdeel van de </a:t>
            </a:r>
            <a:r>
              <a:rPr lang="nl-NL" sz="2400" dirty="0" err="1"/>
              <a:t>vakles</a:t>
            </a:r>
            <a:r>
              <a:rPr lang="nl-NL" sz="2400" dirty="0"/>
              <a:t> (</a:t>
            </a:r>
            <a:r>
              <a:rPr lang="nl-NL" sz="2400" dirty="0" err="1"/>
              <a:t>Gillespie</a:t>
            </a:r>
            <a:r>
              <a:rPr lang="nl-NL" sz="2400" dirty="0"/>
              <a:t>, 2014).</a:t>
            </a:r>
          </a:p>
          <a:p>
            <a:pPr marL="742950" lvl="1" indent="-285750">
              <a:buFontTx/>
              <a:buChar char="-"/>
            </a:pPr>
            <a:r>
              <a:rPr lang="nl-NL" sz="2400" dirty="0" err="1"/>
              <a:t>Moje</a:t>
            </a:r>
            <a:r>
              <a:rPr lang="nl-NL" sz="2400" dirty="0"/>
              <a:t> (2008): Vakdocenten zien taalinstructie als de taak van de talendocenten, denken er geen tijd voor te hebben of stellen dat deze benadering van het vak te ingewikkeld is.</a:t>
            </a:r>
          </a:p>
          <a:p>
            <a:pPr marL="742950" lvl="1" indent="-285750">
              <a:buFontTx/>
              <a:buChar char="-"/>
            </a:pPr>
            <a:endParaRPr lang="nl-NL" sz="2400" dirty="0"/>
          </a:p>
          <a:p>
            <a:pPr marL="742950" lvl="1" indent="-285750">
              <a:buFontTx/>
              <a:buChar char="-"/>
            </a:pPr>
            <a:r>
              <a:rPr lang="nl-NL" sz="2400" dirty="0"/>
              <a:t>Maar (tijdens workshops): docenten herkennen de taalproblemen wel.</a:t>
            </a:r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4611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7F668-C64B-9F19-8B3B-35A5C9EA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Theoretische achtergronden IV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4B4232-0B7C-D50F-C889-36D2DA7C99AA}"/>
              </a:ext>
            </a:extLst>
          </p:cNvPr>
          <p:cNvSpPr txBox="1"/>
          <p:nvPr/>
        </p:nvSpPr>
        <p:spPr>
          <a:xfrm>
            <a:off x="838199" y="2224006"/>
            <a:ext cx="1032187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nl-NL" sz="2400" dirty="0"/>
              <a:t>Veel onderzoek </a:t>
            </a:r>
          </a:p>
          <a:p>
            <a:pPr marL="1200150" lvl="2" indent="-285750">
              <a:buFontTx/>
              <a:buChar char="-"/>
            </a:pPr>
            <a:r>
              <a:rPr lang="nl-NL" sz="2400" dirty="0"/>
              <a:t>naar het lezen van primaire bronnen (o.a. </a:t>
            </a:r>
            <a:r>
              <a:rPr lang="nl-NL" sz="2400" dirty="0" err="1"/>
              <a:t>Reisman</a:t>
            </a:r>
            <a:r>
              <a:rPr lang="nl-NL" sz="2400" dirty="0"/>
              <a:t>, 2012; Wineburg, 1991);</a:t>
            </a:r>
          </a:p>
          <a:p>
            <a:pPr marL="1200150" lvl="2" indent="-285750">
              <a:buFontTx/>
              <a:buChar char="-"/>
            </a:pPr>
            <a:r>
              <a:rPr lang="nl-NL" sz="2400" dirty="0"/>
              <a:t>Effecten schrijfstrategie-instructie (o.a. De La Paz, 2005;  van Drie, et al., 2021).</a:t>
            </a:r>
          </a:p>
          <a:p>
            <a:pPr lvl="1"/>
            <a:endParaRPr lang="nl-NL" sz="2400" dirty="0"/>
          </a:p>
          <a:p>
            <a:pPr marL="742950" lvl="1" indent="-285750">
              <a:buFontTx/>
              <a:buChar char="-"/>
            </a:pPr>
            <a:r>
              <a:rPr lang="nl-NL" sz="2400" dirty="0"/>
              <a:t>Weinig onderzoek naar:</a:t>
            </a:r>
          </a:p>
          <a:p>
            <a:pPr marL="1200150" lvl="2" indent="-285750">
              <a:buFontTx/>
              <a:buChar char="-"/>
            </a:pPr>
            <a:r>
              <a:rPr lang="nl-NL" sz="2400" dirty="0"/>
              <a:t>lezen van secondaire teksten;</a:t>
            </a:r>
          </a:p>
          <a:p>
            <a:pPr marL="1200150" lvl="2" indent="-285750">
              <a:buFontTx/>
              <a:buChar char="-"/>
            </a:pPr>
            <a:r>
              <a:rPr lang="nl-NL" sz="2400" dirty="0"/>
              <a:t>effect van leesinstructie op kwaliteit geschreven teksten;</a:t>
            </a:r>
          </a:p>
          <a:p>
            <a:pPr marL="1200150" lvl="2" indent="-285750">
              <a:buFontTx/>
              <a:buChar char="-"/>
            </a:pPr>
            <a:r>
              <a:rPr lang="nl-NL" sz="2400" dirty="0"/>
              <a:t>procedurele kennis.</a:t>
            </a:r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203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7F668-C64B-9F19-8B3B-35A5C9EA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Onderzoek I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4B4232-0B7C-D50F-C889-36D2DA7C99AA}"/>
              </a:ext>
            </a:extLst>
          </p:cNvPr>
          <p:cNvSpPr txBox="1"/>
          <p:nvPr/>
        </p:nvSpPr>
        <p:spPr>
          <a:xfrm>
            <a:off x="742949" y="1890631"/>
            <a:ext cx="104775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r>
              <a:rPr lang="nl-NL" sz="2400" dirty="0"/>
              <a:t>Deelstudie 1: </a:t>
            </a:r>
          </a:p>
          <a:p>
            <a:pPr marL="1200150" lvl="2" indent="-285750">
              <a:buFontTx/>
              <a:buChar char="-"/>
            </a:pPr>
            <a:r>
              <a:rPr lang="nl-NL" sz="2400" dirty="0"/>
              <a:t>lezen, redeneren en schrijven over secondaire bronnen</a:t>
            </a:r>
          </a:p>
          <a:p>
            <a:pPr marL="1200150" lvl="2" indent="-285750">
              <a:buFontTx/>
              <a:buChar char="-"/>
            </a:pPr>
            <a:endParaRPr lang="nl-NL" sz="2400" dirty="0"/>
          </a:p>
          <a:p>
            <a:pPr marL="742950" lvl="1" indent="-285750">
              <a:buFontTx/>
              <a:buChar char="-"/>
            </a:pPr>
            <a:r>
              <a:rPr lang="nl-NL" sz="2400" dirty="0"/>
              <a:t>Deelstudie 2:</a:t>
            </a:r>
          </a:p>
          <a:p>
            <a:pPr marL="1200150" lvl="2" indent="-285750">
              <a:buFontTx/>
              <a:buChar char="-"/>
            </a:pPr>
            <a:r>
              <a:rPr lang="nl-NL" sz="2400" dirty="0"/>
              <a:t>leesinstructie </a:t>
            </a:r>
            <a:r>
              <a:rPr lang="nl-NL" sz="2400" dirty="0" err="1"/>
              <a:t>irt</a:t>
            </a:r>
            <a:r>
              <a:rPr lang="nl-NL" sz="2400" dirty="0"/>
              <a:t> kwaliteit geschreven teksten en procedurele kennis</a:t>
            </a:r>
          </a:p>
          <a:p>
            <a:pPr marL="1200150" lvl="2" indent="-285750">
              <a:buFontTx/>
              <a:buChar char="-"/>
            </a:pPr>
            <a:endParaRPr lang="nl-NL" sz="2400" dirty="0"/>
          </a:p>
          <a:p>
            <a:pPr marL="742950" lvl="1" indent="-285750">
              <a:buFontTx/>
              <a:buChar char="-"/>
            </a:pPr>
            <a:r>
              <a:rPr lang="nl-NL" sz="2400" dirty="0"/>
              <a:t>Deelstudie 3:</a:t>
            </a:r>
          </a:p>
          <a:p>
            <a:pPr marL="1200150" lvl="2" indent="-285750">
              <a:buFontTx/>
              <a:buChar char="-"/>
            </a:pPr>
            <a:r>
              <a:rPr lang="nl-NL" sz="2400" dirty="0"/>
              <a:t>toegevoegde waarde van schrijfstrategie instructie boven leesinstructie wat betreft de kwaliteit van geschreven teksten en procedurele kennis</a:t>
            </a:r>
          </a:p>
          <a:p>
            <a:pPr marL="1200150" lvl="2" indent="-285750">
              <a:buFontTx/>
              <a:buChar char="-"/>
            </a:pPr>
            <a:endParaRPr lang="nl-NL" sz="2400" dirty="0"/>
          </a:p>
          <a:p>
            <a:pPr marL="742950" lvl="1" indent="-285750">
              <a:buFontTx/>
              <a:buChar char="-"/>
            </a:pPr>
            <a:r>
              <a:rPr lang="nl-NL" sz="2400" dirty="0"/>
              <a:t>Deelstudie 4:</a:t>
            </a:r>
          </a:p>
          <a:p>
            <a:pPr marL="1200150" lvl="2" indent="-285750">
              <a:buFontTx/>
              <a:buChar char="-"/>
            </a:pPr>
            <a:r>
              <a:rPr lang="nl-NL" sz="2400" dirty="0"/>
              <a:t>effecten lees- en schrijfinstructie op lees-, redeneer- en schrijfprocessen</a:t>
            </a:r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584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A7F668-C64B-9F19-8B3B-35A5C9EA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Onderzoek II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74B4232-0B7C-D50F-C889-36D2DA7C99AA}"/>
              </a:ext>
            </a:extLst>
          </p:cNvPr>
          <p:cNvSpPr txBox="1"/>
          <p:nvPr/>
        </p:nvSpPr>
        <p:spPr>
          <a:xfrm>
            <a:off x="1600199" y="1781061"/>
            <a:ext cx="752475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sz="2000" dirty="0"/>
              <a:t>Opdracht:</a:t>
            </a:r>
          </a:p>
          <a:p>
            <a:pPr marL="742950" lvl="1" indent="-285750">
              <a:buFontTx/>
              <a:buChar char="-"/>
            </a:pPr>
            <a:r>
              <a:rPr lang="nl-NL" sz="2000" dirty="0"/>
              <a:t>Authentieke taak</a:t>
            </a:r>
          </a:p>
          <a:p>
            <a:pPr marL="742950" lvl="1" indent="-285750">
              <a:buFontTx/>
              <a:buChar char="-"/>
            </a:pPr>
            <a:endParaRPr lang="nl-NL" sz="2000" dirty="0"/>
          </a:p>
          <a:p>
            <a:pPr marL="742950" lvl="1" indent="-285750">
              <a:buFontTx/>
              <a:buChar char="-"/>
            </a:pPr>
            <a:r>
              <a:rPr lang="nl-NL" sz="2000" dirty="0"/>
              <a:t>Twee onderdelen:</a:t>
            </a:r>
          </a:p>
          <a:p>
            <a:pPr marL="1200150" lvl="2" indent="-285750">
              <a:buFontTx/>
              <a:buChar char="-"/>
            </a:pPr>
            <a:r>
              <a:rPr lang="nl-NL" sz="2000" dirty="0"/>
              <a:t>Hoe is het denken over het historisch belang van … veranderd?</a:t>
            </a:r>
          </a:p>
          <a:p>
            <a:pPr marL="1200150" lvl="2" indent="-285750">
              <a:buFontTx/>
              <a:buChar char="-"/>
            </a:pPr>
            <a:r>
              <a:rPr lang="nl-NL" sz="2000" dirty="0"/>
              <a:t>Wat is het historisch belang van …. in deze tijd?</a:t>
            </a:r>
          </a:p>
          <a:p>
            <a:pPr marL="1200150" lvl="2" indent="-285750">
              <a:buFontTx/>
              <a:buChar char="-"/>
            </a:pPr>
            <a:endParaRPr lang="nl-NL" sz="2000" dirty="0"/>
          </a:p>
          <a:p>
            <a:pPr marL="285750" indent="-285750">
              <a:buFontTx/>
              <a:buChar char="-"/>
            </a:pPr>
            <a:r>
              <a:rPr lang="nl-NL" sz="2000" dirty="0"/>
              <a:t>Materialen:</a:t>
            </a:r>
          </a:p>
          <a:p>
            <a:pPr marL="742950" lvl="1" indent="-285750">
              <a:buFontTx/>
              <a:buChar char="-"/>
            </a:pPr>
            <a:r>
              <a:rPr lang="nl-NL" sz="2000" dirty="0"/>
              <a:t>Twee contrasterende teksten</a:t>
            </a:r>
          </a:p>
          <a:p>
            <a:pPr marL="742950" lvl="1" indent="-285750">
              <a:buFontTx/>
              <a:buChar char="-"/>
            </a:pPr>
            <a:r>
              <a:rPr lang="nl-NL" sz="2000" dirty="0"/>
              <a:t>Achtergrondinformatie</a:t>
            </a:r>
          </a:p>
          <a:p>
            <a:pPr marL="742950" lvl="1" indent="-285750">
              <a:buFontTx/>
              <a:buChar char="-"/>
            </a:pPr>
            <a:endParaRPr lang="nl-NL" sz="2000" dirty="0"/>
          </a:p>
          <a:p>
            <a:pPr marL="285750" indent="-285750">
              <a:buFontTx/>
              <a:buChar char="-"/>
            </a:pPr>
            <a:r>
              <a:rPr lang="nl-NL" sz="2000" dirty="0"/>
              <a:t>Verder:</a:t>
            </a:r>
          </a:p>
          <a:p>
            <a:pPr marL="742950" lvl="1" indent="-285750">
              <a:buFontTx/>
              <a:buChar char="-"/>
            </a:pPr>
            <a:r>
              <a:rPr lang="nl-NL" sz="2000" dirty="0"/>
              <a:t>- Havo/VWO 4</a:t>
            </a:r>
          </a:p>
          <a:p>
            <a:pPr marL="742950" lvl="1" indent="-285750">
              <a:buFontTx/>
              <a:buChar char="-"/>
            </a:pPr>
            <a:r>
              <a:rPr lang="nl-NL" sz="2000" dirty="0"/>
              <a:t>Experimenteel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F231D53-EBD3-C93F-E602-BE08045F5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30" r="18115"/>
          <a:stretch/>
        </p:blipFill>
        <p:spPr>
          <a:xfrm>
            <a:off x="8420758" y="2195431"/>
            <a:ext cx="3075918" cy="324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89420"/>
      </p:ext>
    </p:extLst>
  </p:cSld>
  <p:clrMapOvr>
    <a:masterClrMapping/>
  </p:clrMapOvr>
</p:sld>
</file>

<file path=ppt/theme/theme1.xml><?xml version="1.0" encoding="utf-8"?>
<a:theme xmlns:a="http://schemas.openxmlformats.org/drawingml/2006/main" name="SLO_Thema_powerpoint">
  <a:themeElements>
    <a:clrScheme name="Custom 1">
      <a:dk1>
        <a:srgbClr val="000FA0"/>
      </a:dk1>
      <a:lt1>
        <a:srgbClr val="FEFFFF"/>
      </a:lt1>
      <a:dk2>
        <a:srgbClr val="000000"/>
      </a:dk2>
      <a:lt2>
        <a:srgbClr val="00BED7"/>
      </a:lt2>
      <a:accent1>
        <a:srgbClr val="000FA0"/>
      </a:accent1>
      <a:accent2>
        <a:srgbClr val="00BED7"/>
      </a:accent2>
      <a:accent3>
        <a:srgbClr val="FF6A00"/>
      </a:accent3>
      <a:accent4>
        <a:srgbClr val="0049B2"/>
      </a:accent4>
      <a:accent5>
        <a:srgbClr val="0083C5"/>
      </a:accent5>
      <a:accent6>
        <a:srgbClr val="803C50"/>
      </a:accent6>
      <a:hlink>
        <a:srgbClr val="FF6A00"/>
      </a:hlink>
      <a:folHlink>
        <a:srgbClr val="C0C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O_Thema_powerpoint" id="{B1808035-8C8C-FF46-ACA7-808A6F1E4BA7}" vid="{8031B9B3-119D-4748-8221-FD48ABEB4AE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199820C40BC248862B2051CF381D13" ma:contentTypeVersion="16" ma:contentTypeDescription="Een nieuw document maken." ma:contentTypeScope="" ma:versionID="e2d9a6c6e4f48cc634b9a320850abe88">
  <xsd:schema xmlns:xsd="http://www.w3.org/2001/XMLSchema" xmlns:xs="http://www.w3.org/2001/XMLSchema" xmlns:p="http://schemas.microsoft.com/office/2006/metadata/properties" xmlns:ns2="d483c8cd-650b-41b7-a083-f7dbdaf1ecc5" xmlns:ns3="608f40cc-c7df-4ee8-a4b8-a506612e77ad" targetNamespace="http://schemas.microsoft.com/office/2006/metadata/properties" ma:root="true" ma:fieldsID="59a107d97f8b516bf82821cf9342ce67" ns2:_="" ns3:_="">
    <xsd:import namespace="d483c8cd-650b-41b7-a083-f7dbdaf1ecc5"/>
    <xsd:import namespace="608f40cc-c7df-4ee8-a4b8-a506612e77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83c8cd-650b-41b7-a083-f7dbdaf1ec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4669ed75-1f76-49d9-9f71-7691b391b5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f40cc-c7df-4ee8-a4b8-a506612e77a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b8e582-7f12-4261-ae8b-e0e763aa831f}" ma:internalName="TaxCatchAll" ma:showField="CatchAllData" ma:web="608f40cc-c7df-4ee8-a4b8-a506612e77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8f40cc-c7df-4ee8-a4b8-a506612e77ad" xsi:nil="true"/>
    <lcf76f155ced4ddcb4097134ff3c332f xmlns="d483c8cd-650b-41b7-a083-f7dbdaf1ecc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214F80-5DAA-4DAC-B541-DDE16F17C7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83c8cd-650b-41b7-a083-f7dbdaf1ecc5"/>
    <ds:schemaRef ds:uri="608f40cc-c7df-4ee8-a4b8-a506612e77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BD6151-29A4-4FBB-9612-296C050928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B848A4-E2E8-4D20-8F39-77F65E06C725}">
  <ds:schemaRefs>
    <ds:schemaRef ds:uri="http://schemas.microsoft.com/office/infopath/2007/PartnerControls"/>
    <ds:schemaRef ds:uri="http://schemas.microsoft.com/office/2006/documentManagement/types"/>
    <ds:schemaRef ds:uri="608f40cc-c7df-4ee8-a4b8-a506612e77ad"/>
    <ds:schemaRef ds:uri="http://www.w3.org/XML/1998/namespace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d483c8cd-650b-41b7-a083-f7dbdaf1ecc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SLO_Thema_powerpoint</Template>
  <TotalTime>0</TotalTime>
  <Words>800</Words>
  <Application>Microsoft Office PowerPoint</Application>
  <PresentationFormat>Breedbeeld</PresentationFormat>
  <Paragraphs>145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5" baseType="lpstr">
      <vt:lpstr>Arial</vt:lpstr>
      <vt:lpstr>Calibri</vt:lpstr>
      <vt:lpstr>Gotham Book</vt:lpstr>
      <vt:lpstr>Helvetica</vt:lpstr>
      <vt:lpstr>Periodico Display ExtraLight</vt:lpstr>
      <vt:lpstr>Periodico Display SemiBold</vt:lpstr>
      <vt:lpstr>Times New Roman</vt:lpstr>
      <vt:lpstr>Verdana</vt:lpstr>
      <vt:lpstr>SLO_Thema_powerpoint</vt:lpstr>
      <vt:lpstr>“Vanuit ons hedendaagse perspectief”</vt:lpstr>
      <vt:lpstr>programma</vt:lpstr>
      <vt:lpstr>Theoretische achtergronden I</vt:lpstr>
      <vt:lpstr>Theoretische achtergronden II</vt:lpstr>
      <vt:lpstr>Theoretische achtergronden III</vt:lpstr>
      <vt:lpstr>Theoretische achtergronden IV </vt:lpstr>
      <vt:lpstr>Theoretische achtergronden IV</vt:lpstr>
      <vt:lpstr>Onderzoek I</vt:lpstr>
      <vt:lpstr>Onderzoek II</vt:lpstr>
      <vt:lpstr>Onderzoek III</vt:lpstr>
      <vt:lpstr>Onderzoek IV</vt:lpstr>
      <vt:lpstr>Onderzoek V</vt:lpstr>
      <vt:lpstr>Onderzoek VI</vt:lpstr>
      <vt:lpstr>Onderzoek VII</vt:lpstr>
      <vt:lpstr>Onderzoek VIII</vt:lpstr>
      <vt:lpstr>Slotopmerkingen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“Het is maar net hoe je het bekijkt”</dc:title>
  <dc:creator>Johan van Driel</dc:creator>
  <cp:lastModifiedBy>Inge Jansen</cp:lastModifiedBy>
  <cp:revision>5</cp:revision>
  <dcterms:created xsi:type="dcterms:W3CDTF">2023-03-03T09:29:27Z</dcterms:created>
  <dcterms:modified xsi:type="dcterms:W3CDTF">2023-10-12T07:50:41Z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0x010100C9199820C40BC248862B2051CF381D13</vt:lpwstr>
  </property>
  <property fmtid="{D5CDD505-2E9C-101B-9397-08002B2CF9AE}" pid="3" name="MediaServiceImageTags">
    <vt:lpwstr/>
  </property>
</Properties>
</file>