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slideLayouts/slideLayout5.xml" ContentType="application/vnd.openxmlformats-officedocument.presentationml.slideLayout+xml"/>
  <Override PartName="/ppt/notesSlides/notesSlide15.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31" r:id="rId2"/>
    <p:sldId id="335"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Lst>
  <p:sldSz cx="9144000" cy="6858000" type="screen4x3"/>
  <p:notesSz cx="6794500" cy="99314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00">
          <p15:clr>
            <a:srgbClr val="A4A3A4"/>
          </p15:clr>
        </p15:guide>
        <p15:guide id="2" orient="horz" pos="2839">
          <p15:clr>
            <a:srgbClr val="A4A3A4"/>
          </p15:clr>
        </p15:guide>
        <p15:guide id="3" orient="horz" pos="2699">
          <p15:clr>
            <a:srgbClr val="A4A3A4"/>
          </p15:clr>
        </p15:guide>
        <p15:guide id="4" orient="horz" pos="1080">
          <p15:clr>
            <a:srgbClr val="A4A3A4"/>
          </p15:clr>
        </p15:guide>
        <p15:guide id="5" pos="1642">
          <p15:clr>
            <a:srgbClr val="A4A3A4"/>
          </p15:clr>
        </p15:guide>
        <p15:guide id="6" pos="13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8B0051"/>
    <a:srgbClr val="ABA197"/>
    <a:srgbClr val="8D83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17" autoAdjust="0"/>
  </p:normalViewPr>
  <p:slideViewPr>
    <p:cSldViewPr snapToObjects="1">
      <p:cViewPr>
        <p:scale>
          <a:sx n="67" d="100"/>
          <a:sy n="67" d="100"/>
        </p:scale>
        <p:origin x="-1254" y="-756"/>
      </p:cViewPr>
      <p:guideLst>
        <p:guide orient="horz" pos="900"/>
        <p:guide orient="horz" pos="2839"/>
        <p:guide orient="horz" pos="2699"/>
        <p:guide orient="horz" pos="1080"/>
        <p:guide pos="1642"/>
        <p:guide pos="1389"/>
      </p:guideLst>
    </p:cSldViewPr>
  </p:slideViewPr>
  <p:notesTextViewPr>
    <p:cViewPr>
      <p:scale>
        <a:sx n="100" d="100"/>
        <a:sy n="100" d="100"/>
      </p:scale>
      <p:origin x="0" y="1644"/>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4.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2E08B6D4-5DD9-4C53-B14C-8756226F6A8D}" type="datetimeFigureOut">
              <a:rPr lang="nl-NL" smtClean="0"/>
              <a:t>11-8-2014</a:t>
            </a:fld>
            <a:endParaRPr lang="nl-NL"/>
          </a:p>
        </p:txBody>
      </p:sp>
      <p:sp>
        <p:nvSpPr>
          <p:cNvPr id="4" name="Tijdelijke aanduiding voor dia-afbeelding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70A9A77E-D0E2-4AC2-B1E7-68246F389E17}" type="slidenum">
              <a:rPr lang="nl-NL" smtClean="0"/>
              <a:t>‹nr.›</a:t>
            </a:fld>
            <a:endParaRPr lang="nl-NL"/>
          </a:p>
        </p:txBody>
      </p:sp>
    </p:spTree>
    <p:extLst>
      <p:ext uri="{BB962C8B-B14F-4D97-AF65-F5344CB8AC3E}">
        <p14:creationId xmlns:p14="http://schemas.microsoft.com/office/powerpoint/2010/main" val="3548144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lo.nl/primair/leergebieden/rekenen/hulpprog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lo.nl/primair/leergebieden/rekenen/hulpprog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C8FAE1-6291-422A-A8E3-C80B716CB6D2}" type="slidenum">
              <a:rPr lang="nl-NL"/>
              <a:pPr fontAlgn="base">
                <a:spcBef>
                  <a:spcPct val="0"/>
                </a:spcBef>
                <a:spcAft>
                  <a:spcPct val="0"/>
                </a:spcAft>
              </a:pPr>
              <a:t>2</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In</a:t>
            </a:r>
            <a:r>
              <a:rPr lang="nl-NL" baseline="0" dirty="0" smtClean="0"/>
              <a:t> tweetallen kan aan casus A (hoofdrekenen) of casus B (procenten) worden gewerkt.</a:t>
            </a:r>
          </a:p>
          <a:p>
            <a:endParaRPr lang="nl-NL" baseline="0" dirty="0" smtClean="0"/>
          </a:p>
          <a:p>
            <a:r>
              <a:rPr lang="nl-NL" baseline="0" dirty="0" smtClean="0"/>
              <a:t>Zie bijlage 4.3A voor de casus over het hoofdrekenen tot 1000.</a:t>
            </a:r>
          </a:p>
          <a:p>
            <a:endParaRPr lang="nl-NL" baseline="0" dirty="0" smtClean="0"/>
          </a:p>
          <a:p>
            <a:r>
              <a:rPr lang="nl-NL" baseline="0" dirty="0" smtClean="0"/>
              <a:t>Zie bijlage 4.3C voor de casus over procenten.</a:t>
            </a:r>
          </a:p>
          <a:p>
            <a:endParaRPr lang="nl-NL" baseline="0" dirty="0" smtClean="0">
              <a:latin typeface="+mn-lt"/>
            </a:endParaRPr>
          </a:p>
          <a:p>
            <a:r>
              <a:rPr lang="nl-NL" baseline="0" dirty="0" smtClean="0">
                <a:latin typeface="+mn-lt"/>
              </a:rPr>
              <a:t>De nabespreking kan gezamenlijk plaatsvinden. Maak gebruik van de bijlagen 4.2b (kwaliteitskaart Groep 5 rekenen tot 1000) en 4.2d (inleiding hulpprogramma 7/8), zie de link:</a:t>
            </a:r>
            <a:r>
              <a:rPr lang="nl-NL" sz="1200" kern="1200" dirty="0" smtClean="0">
                <a:solidFill>
                  <a:schemeClr val="tx1"/>
                </a:solidFill>
                <a:latin typeface="+mn-lt"/>
                <a:ea typeface="+mn-ea"/>
                <a:cs typeface="+mn-cs"/>
              </a:rPr>
              <a:t>. Zie de link: </a:t>
            </a:r>
          </a:p>
          <a:p>
            <a:r>
              <a:rPr lang="nl-NL" sz="1200" u="sng" kern="1200" dirty="0" smtClean="0">
                <a:solidFill>
                  <a:schemeClr val="tx1"/>
                </a:solidFill>
                <a:latin typeface="+mn-lt"/>
                <a:ea typeface="+mn-ea"/>
                <a:cs typeface="+mn-cs"/>
                <a:hlinkClick r:id="rId3"/>
              </a:rPr>
              <a:t>http://www.slo.nl/primair/leergebieden/rekenen/hulpprogr/</a:t>
            </a:r>
            <a:endParaRPr lang="nl-NL" sz="1200" kern="1200" dirty="0" smtClean="0">
              <a:solidFill>
                <a:schemeClr val="tx1"/>
              </a:solidFill>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Gebruik bijlage</a:t>
            </a:r>
            <a:r>
              <a:rPr lang="nl-NL" baseline="0" dirty="0" smtClean="0"/>
              <a:t> 4.2b. Kwaliteitskaart groep 5- rekenen tot 1000</a:t>
            </a:r>
          </a:p>
          <a:p>
            <a:endParaRPr lang="nl-NL" baseline="0" dirty="0" smtClean="0"/>
          </a:p>
          <a:p>
            <a:r>
              <a:rPr lang="nl-NL" baseline="0" dirty="0" smtClean="0"/>
              <a:t>Rijgen geldt als basistrategie voor zwakke rekenaars… bij optellen gaat het rijgen meestal goed, bij aftrekken wordt het lastiger…</a:t>
            </a:r>
          </a:p>
          <a:p>
            <a:endParaRPr lang="nl-NL" baseline="0" dirty="0" smtClean="0"/>
          </a:p>
          <a:p>
            <a:r>
              <a:rPr lang="nl-NL" baseline="0" dirty="0" smtClean="0"/>
              <a:t>536-50 is goed via rijgen aan te leren… Hoe gaat het bij een opgave als 354 -277? </a:t>
            </a:r>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Van belang is hier om </a:t>
            </a:r>
            <a:r>
              <a:rPr lang="nl-NL" i="1" dirty="0" smtClean="0"/>
              <a:t>voor</a:t>
            </a:r>
            <a:r>
              <a:rPr lang="nl-NL" dirty="0" smtClean="0"/>
              <a:t>dat de casus gelezen en besproken wordt, eerst</a:t>
            </a:r>
            <a:r>
              <a:rPr lang="nl-NL" baseline="0" dirty="0" smtClean="0"/>
              <a:t> de eigen inschattingen over de plaats van procenten in de leerlijn rekenen te inventariseren.</a:t>
            </a:r>
          </a:p>
          <a:p>
            <a:r>
              <a:rPr lang="nl-NL" baseline="0" dirty="0" smtClean="0"/>
              <a:t>Na de bespreking van de casus hierop terugkomen. </a:t>
            </a:r>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latin typeface="+mn-lt"/>
              </a:rPr>
              <a:t>Maak voor</a:t>
            </a:r>
            <a:r>
              <a:rPr lang="nl-NL" baseline="0" dirty="0" smtClean="0">
                <a:latin typeface="+mn-lt"/>
              </a:rPr>
              <a:t> de nabespreking gebruik van bijlkage 4.2d. Inleiding op het hulpprogramma rekenen groep 7-8 (Kees Buijs, SLO).</a:t>
            </a:r>
          </a:p>
          <a:p>
            <a:endParaRPr lang="nl-NL" baseline="0" dirty="0" smtClean="0">
              <a:latin typeface="+mn-lt"/>
            </a:endParaRPr>
          </a:p>
          <a:p>
            <a:r>
              <a:rPr lang="nl-NL" sz="1200" kern="1200" dirty="0" smtClean="0">
                <a:solidFill>
                  <a:schemeClr val="tx1"/>
                </a:solidFill>
                <a:latin typeface="+mn-lt"/>
                <a:ea typeface="+mn-ea"/>
                <a:cs typeface="+mn-cs"/>
              </a:rPr>
              <a:t>Voor leerlingen in de bovenbouw (groep 6-7-8) van het Bao die 1 F niet gaan halen kiest dit programma voor het geintegreerd aanbieden van praktische kennis over kommagetallen, procenten, breuken, verhoudingen en meten.  Ervaren dat 100% een variabel en relatief begrip is komt in dit programma aan de orde. Ook de relatie bijv 100%, 50%, 25% en 10% staan centraal. Verbindingen tussen 25% en 0,25 worden vanuit meetcontexten gelegd. Zie de link: </a:t>
            </a:r>
          </a:p>
          <a:p>
            <a:r>
              <a:rPr lang="nl-NL" sz="1200" u="sng" kern="1200" dirty="0" smtClean="0">
                <a:solidFill>
                  <a:schemeClr val="tx1"/>
                </a:solidFill>
                <a:latin typeface="+mn-lt"/>
                <a:ea typeface="+mn-ea"/>
                <a:cs typeface="+mn-cs"/>
                <a:hlinkClick r:id="rId3"/>
              </a:rPr>
              <a:t>http://www.slo.nl/primair/leergebieden/rekenen/hulpprogr/</a:t>
            </a:r>
            <a:endParaRPr lang="nl-NL" sz="1200" kern="1200" dirty="0" smtClean="0">
              <a:solidFill>
                <a:schemeClr val="tx1"/>
              </a:solidFill>
              <a:latin typeface="+mn-lt"/>
              <a:ea typeface="+mn-ea"/>
              <a:cs typeface="+mn-cs"/>
            </a:endParaRPr>
          </a:p>
          <a:p>
            <a:endParaRPr lang="nl-NL" dirty="0">
              <a:latin typeface="+mn-lt"/>
            </a:endParaRPr>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sz="1200" kern="1200" dirty="0" smtClean="0">
                <a:solidFill>
                  <a:schemeClr val="tx1"/>
                </a:solidFill>
                <a:latin typeface="+mn-lt"/>
                <a:ea typeface="+mn-ea"/>
                <a:cs typeface="+mn-cs"/>
              </a:rPr>
              <a:t>Neem</a:t>
            </a:r>
            <a:r>
              <a:rPr lang="nl-NL" sz="1200" kern="1200" baseline="0" dirty="0" smtClean="0">
                <a:solidFill>
                  <a:schemeClr val="tx1"/>
                </a:solidFill>
                <a:latin typeface="+mn-lt"/>
                <a:ea typeface="+mn-ea"/>
                <a:cs typeface="+mn-cs"/>
              </a:rPr>
              <a:t> groep 6 (bijlage 4.4B)</a:t>
            </a:r>
          </a:p>
          <a:p>
            <a:endParaRPr lang="nl-NL" sz="1200" kern="1200" baseline="0" dirty="0" smtClean="0">
              <a:solidFill>
                <a:schemeClr val="tx1"/>
              </a:solidFill>
              <a:latin typeface="+mn-lt"/>
              <a:ea typeface="+mn-ea"/>
              <a:cs typeface="+mn-cs"/>
            </a:endParaRPr>
          </a:p>
          <a:p>
            <a:r>
              <a:rPr lang="nl-NL" sz="1200" kern="1200" baseline="0" dirty="0" smtClean="0">
                <a:solidFill>
                  <a:schemeClr val="tx1"/>
                </a:solidFill>
                <a:latin typeface="+mn-lt"/>
                <a:ea typeface="+mn-ea"/>
                <a:cs typeface="+mn-cs"/>
              </a:rPr>
              <a:t>De leerkracht </a:t>
            </a:r>
            <a:r>
              <a:rPr lang="nl-NL" sz="1200" kern="1200" dirty="0" smtClean="0">
                <a:solidFill>
                  <a:schemeClr val="tx1"/>
                </a:solidFill>
                <a:latin typeface="+mn-lt"/>
                <a:ea typeface="+mn-ea"/>
                <a:cs typeface="+mn-cs"/>
              </a:rPr>
              <a:t>wil 6 rekenonderdelen aan de orde stellen voor groep 6. Maar, niet allemaal tegelijk en even intensief. Volgende stappen zijn: </a:t>
            </a:r>
          </a:p>
          <a:p>
            <a:pPr lvl="0"/>
            <a:r>
              <a:rPr lang="nl-NL" sz="1200" kern="1200" dirty="0" smtClean="0">
                <a:solidFill>
                  <a:schemeClr val="tx1"/>
                </a:solidFill>
                <a:latin typeface="+mn-lt"/>
                <a:ea typeface="+mn-ea"/>
                <a:cs typeface="+mn-cs"/>
              </a:rPr>
              <a:t>Hoe zijn de rekenonderdelen verspreid over het leerjaar?</a:t>
            </a:r>
          </a:p>
          <a:p>
            <a:pPr lvl="0"/>
            <a:r>
              <a:rPr lang="nl-NL" sz="1200" kern="1200" dirty="0" smtClean="0">
                <a:solidFill>
                  <a:schemeClr val="tx1"/>
                </a:solidFill>
                <a:latin typeface="+mn-lt"/>
                <a:ea typeface="+mn-ea"/>
                <a:cs typeface="+mn-cs"/>
              </a:rPr>
              <a:t>Hoeveel tijd is per onderdeel ingeruimd?</a:t>
            </a:r>
          </a:p>
          <a:p>
            <a:pPr lvl="0"/>
            <a:r>
              <a:rPr lang="nl-NL" sz="1200" kern="1200" dirty="0" smtClean="0">
                <a:solidFill>
                  <a:schemeClr val="tx1"/>
                </a:solidFill>
                <a:latin typeface="+mn-lt"/>
                <a:ea typeface="+mn-ea"/>
                <a:cs typeface="+mn-cs"/>
              </a:rPr>
              <a:t>Is er veel of weinig instructie nodig voor dit onderdeel?</a:t>
            </a:r>
          </a:p>
          <a:p>
            <a:r>
              <a:rPr lang="nl-NL" sz="1200" kern="1200" dirty="0" smtClean="0">
                <a:solidFill>
                  <a:schemeClr val="tx1"/>
                </a:solidFill>
                <a:latin typeface="+mn-lt"/>
                <a:ea typeface="+mn-ea"/>
                <a:cs typeface="+mn-cs"/>
              </a:rPr>
              <a:t> </a:t>
            </a:r>
          </a:p>
          <a:p>
            <a:r>
              <a:rPr lang="nl-NL" sz="1200" kern="1200" dirty="0" smtClean="0">
                <a:solidFill>
                  <a:schemeClr val="tx1"/>
                </a:solidFill>
                <a:latin typeface="+mn-lt"/>
                <a:ea typeface="+mn-ea"/>
                <a:cs typeface="+mn-cs"/>
              </a:rPr>
              <a:t>De leerkracht gebruikt nu het lege lesblokplan en plaatst daarin de 6 rekenonderdelen (zie bijlage 2.4)</a:t>
            </a:r>
          </a:p>
          <a:p>
            <a:r>
              <a:rPr lang="nl-NL" sz="1200" kern="1200" dirty="0" smtClean="0">
                <a:solidFill>
                  <a:schemeClr val="tx1"/>
                </a:solidFill>
                <a:latin typeface="+mn-lt"/>
                <a:ea typeface="+mn-ea"/>
                <a:cs typeface="+mn-cs"/>
              </a:rPr>
              <a:t>Ze maakt onderscheid in de behoefte aan instructie:</a:t>
            </a:r>
          </a:p>
          <a:p>
            <a:endParaRPr lang="nl-NL" sz="1200" kern="1200" dirty="0" smtClean="0">
              <a:solidFill>
                <a:schemeClr val="tx1"/>
              </a:solidFill>
              <a:latin typeface="+mn-lt"/>
              <a:ea typeface="+mn-ea"/>
              <a:cs typeface="+mn-cs"/>
            </a:endParaRPr>
          </a:p>
          <a:p>
            <a:r>
              <a:rPr lang="nl-NL" sz="1200" b="1" kern="1200" dirty="0" smtClean="0">
                <a:solidFill>
                  <a:schemeClr val="tx1"/>
                </a:solidFill>
                <a:latin typeface="+mn-lt"/>
                <a:ea typeface="+mn-ea"/>
                <a:cs typeface="+mn-cs"/>
              </a:rPr>
              <a:t>Instructie +</a:t>
            </a:r>
            <a:r>
              <a:rPr lang="nl-NL" sz="1200" kern="1200" dirty="0" smtClean="0">
                <a:solidFill>
                  <a:schemeClr val="tx1"/>
                </a:solidFill>
                <a:latin typeface="+mn-lt"/>
                <a:ea typeface="+mn-ea"/>
                <a:cs typeface="+mn-cs"/>
              </a:rPr>
              <a:t>  betekent: veel instructie nodig, nog geen zelfstandige verwerking</a:t>
            </a:r>
          </a:p>
          <a:p>
            <a:r>
              <a:rPr lang="nl-NL" sz="1200" kern="1200" dirty="0" smtClean="0">
                <a:solidFill>
                  <a:schemeClr val="tx1"/>
                </a:solidFill>
                <a:latin typeface="+mn-lt"/>
                <a:ea typeface="+mn-ea"/>
                <a:cs typeface="+mn-cs"/>
              </a:rPr>
              <a:t> </a:t>
            </a:r>
          </a:p>
          <a:p>
            <a:r>
              <a:rPr lang="nl-NL" sz="1200" b="1" kern="1200" dirty="0" smtClean="0">
                <a:solidFill>
                  <a:schemeClr val="tx1"/>
                </a:solidFill>
                <a:latin typeface="+mn-lt"/>
                <a:ea typeface="+mn-ea"/>
                <a:cs typeface="+mn-cs"/>
              </a:rPr>
              <a:t>Instructie </a:t>
            </a:r>
            <a:r>
              <a:rPr lang="nl-NL" sz="1200" b="1" u="sng" kern="1200" dirty="0" smtClean="0">
                <a:solidFill>
                  <a:schemeClr val="tx1"/>
                </a:solidFill>
                <a:latin typeface="+mn-lt"/>
                <a:ea typeface="+mn-ea"/>
                <a:cs typeface="+mn-cs"/>
              </a:rPr>
              <a:t>+ </a:t>
            </a:r>
            <a:r>
              <a:rPr lang="nl-NL" sz="1200" b="1" kern="1200" dirty="0" smtClean="0">
                <a:solidFill>
                  <a:schemeClr val="tx1"/>
                </a:solidFill>
                <a:latin typeface="+mn-lt"/>
                <a:ea typeface="+mn-ea"/>
                <a:cs typeface="+mn-cs"/>
              </a:rPr>
              <a:t> &amp; verwerking + </a:t>
            </a:r>
            <a:r>
              <a:rPr lang="nl-NL" sz="1200" kern="1200" dirty="0" smtClean="0">
                <a:solidFill>
                  <a:schemeClr val="tx1"/>
                </a:solidFill>
                <a:latin typeface="+mn-lt"/>
                <a:ea typeface="+mn-ea"/>
                <a:cs typeface="+mn-cs"/>
              </a:rPr>
              <a:t>betekent: minder instructie, wel regelmatig aandacht voor dit onderwerp, maar ook veel zelfstandige verwerking</a:t>
            </a:r>
          </a:p>
          <a:p>
            <a:r>
              <a:rPr lang="nl-NL" sz="1200" kern="1200" dirty="0" smtClean="0">
                <a:solidFill>
                  <a:schemeClr val="tx1"/>
                </a:solidFill>
                <a:latin typeface="+mn-lt"/>
                <a:ea typeface="+mn-ea"/>
                <a:cs typeface="+mn-cs"/>
              </a:rPr>
              <a:t> </a:t>
            </a:r>
          </a:p>
          <a:p>
            <a:r>
              <a:rPr lang="nl-NL" sz="1200" b="1" kern="1200" dirty="0" smtClean="0">
                <a:solidFill>
                  <a:schemeClr val="tx1"/>
                </a:solidFill>
                <a:latin typeface="+mn-lt"/>
                <a:ea typeface="+mn-ea"/>
                <a:cs typeface="+mn-cs"/>
              </a:rPr>
              <a:t>Verwerking</a:t>
            </a:r>
            <a:r>
              <a:rPr lang="nl-NL" sz="1200" kern="1200" dirty="0" smtClean="0">
                <a:solidFill>
                  <a:schemeClr val="tx1"/>
                </a:solidFill>
                <a:latin typeface="+mn-lt"/>
                <a:ea typeface="+mn-ea"/>
                <a:cs typeface="+mn-cs"/>
              </a:rPr>
              <a:t> </a:t>
            </a:r>
            <a:r>
              <a:rPr lang="nl-NL" sz="1200" b="1" kern="1200" dirty="0" smtClean="0">
                <a:solidFill>
                  <a:schemeClr val="tx1"/>
                </a:solidFill>
                <a:latin typeface="+mn-lt"/>
                <a:ea typeface="+mn-ea"/>
                <a:cs typeface="+mn-cs"/>
              </a:rPr>
              <a:t>+</a:t>
            </a:r>
            <a:r>
              <a:rPr lang="nl-NL" sz="1200" kern="1200" dirty="0" smtClean="0">
                <a:solidFill>
                  <a:schemeClr val="tx1"/>
                </a:solidFill>
                <a:latin typeface="+mn-lt"/>
                <a:ea typeface="+mn-ea"/>
                <a:cs typeface="+mn-cs"/>
              </a:rPr>
              <a:t> betekent: dit onderwerp is al bekend en vraagt geen instructie meer. De leerling kan dit geheel zelfstandig verwerken. Deze kennis wordt onderhouden, bijv met steun van rekenspellen en software. </a:t>
            </a:r>
          </a:p>
          <a:p>
            <a:r>
              <a:rPr lang="nl-NL" sz="1200" kern="1200" dirty="0" smtClean="0">
                <a:solidFill>
                  <a:schemeClr val="tx1"/>
                </a:solidFill>
                <a:latin typeface="+mn-lt"/>
                <a:ea typeface="+mn-ea"/>
                <a:cs typeface="+mn-cs"/>
              </a:rPr>
              <a:t> </a:t>
            </a:r>
          </a:p>
          <a:p>
            <a:endParaRPr lang="nl-NL" sz="1200" kern="1200" dirty="0" smtClean="0">
              <a:solidFill>
                <a:schemeClr val="tx1"/>
              </a:solidFill>
              <a:latin typeface="+mn-lt"/>
              <a:ea typeface="+mn-ea"/>
              <a:cs typeface="+mn-cs"/>
            </a:endParaRPr>
          </a:p>
          <a:p>
            <a:endParaRPr lang="nl-NL" dirty="0">
              <a:latin typeface="+mn-lt"/>
            </a:endParaRPr>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Voorbeeld van een leeg lesblokplan, zie bijlage 2.4. </a:t>
            </a:r>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baseline="0" dirty="0" smtClean="0"/>
          </a:p>
          <a:p>
            <a:r>
              <a:rPr lang="nl-NL" sz="1200" kern="1200" dirty="0" smtClean="0">
                <a:solidFill>
                  <a:schemeClr val="tx1"/>
                </a:solidFill>
                <a:latin typeface="Arial" charset="0"/>
                <a:ea typeface="+mn-ea"/>
                <a:cs typeface="+mn-cs"/>
              </a:rPr>
              <a:t> </a:t>
            </a:r>
          </a:p>
          <a:p>
            <a:endParaRPr lang="nl-NL" baseline="0" dirty="0" smtClean="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sz="1200" kern="1200" dirty="0" smtClean="0">
                <a:solidFill>
                  <a:schemeClr val="tx1"/>
                </a:solidFill>
                <a:latin typeface="Arial" charset="0"/>
                <a:ea typeface="+mn-ea"/>
                <a:cs typeface="+mn-cs"/>
              </a:rPr>
              <a:t>Maak</a:t>
            </a:r>
            <a:r>
              <a:rPr lang="nl-NL" sz="1200" kern="1200" baseline="0" dirty="0" smtClean="0">
                <a:solidFill>
                  <a:schemeClr val="tx1"/>
                </a:solidFill>
                <a:latin typeface="Arial" charset="0"/>
                <a:ea typeface="+mn-ea"/>
                <a:cs typeface="+mn-cs"/>
              </a:rPr>
              <a:t> gebruik van de kwaliteitskaart ‘Geld in het SO en SBO’’ (zie bijlage 4.1)</a:t>
            </a:r>
          </a:p>
          <a:p>
            <a:pPr marL="0" marR="0" indent="0" algn="l" defTabSz="914400" rtl="0" eaLnBrk="0" fontAlgn="base" latinLnBrk="0" hangingPunct="0">
              <a:lnSpc>
                <a:spcPct val="100000"/>
              </a:lnSpc>
              <a:spcBef>
                <a:spcPct val="30000"/>
              </a:spcBef>
              <a:spcAft>
                <a:spcPct val="0"/>
              </a:spcAft>
              <a:buClrTx/>
              <a:buSzTx/>
              <a:buFontTx/>
              <a:buNone/>
              <a:tabLst/>
              <a:defRPr/>
            </a:pPr>
            <a:r>
              <a:rPr lang="nl-NL" sz="1200" kern="1200" dirty="0" smtClean="0">
                <a:solidFill>
                  <a:schemeClr val="tx1"/>
                </a:solidFill>
                <a:latin typeface="Arial" charset="0"/>
                <a:ea typeface="+mn-ea"/>
                <a:cs typeface="+mn-cs"/>
              </a:rPr>
              <a:t>Laat ieder even reageren op deze stelling en gebruik dan tip 6 van de kwaliteitskaart om deze stelling te bespreken.</a:t>
            </a:r>
          </a:p>
          <a:p>
            <a:endParaRPr lang="nl-NL" baseline="0" dirty="0" smtClean="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Maak voor het nabespreken gebruik van de kwaliteitskaart Geld in het SO en SBO (bijlage 4.1),</a:t>
            </a:r>
            <a:r>
              <a:rPr lang="nl-NL" baseline="0" dirty="0" smtClean="0"/>
              <a:t> zie tip 5.</a:t>
            </a:r>
          </a:p>
          <a:p>
            <a:r>
              <a:rPr lang="nl-NL" baseline="0" dirty="0" smtClean="0"/>
              <a:t> </a:t>
            </a:r>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Gevraagd</a:t>
            </a:r>
            <a:r>
              <a:rPr lang="nl-NL" baseline="0" dirty="0" smtClean="0"/>
              <a:t> is na bijeenkomst 3 Hoofdstuk 3 en 4 v</a:t>
            </a:r>
            <a:r>
              <a:rPr lang="nl-NL" dirty="0" smtClean="0"/>
              <a:t>an</a:t>
            </a:r>
            <a:r>
              <a:rPr lang="nl-NL" baseline="0" dirty="0" smtClean="0"/>
              <a:t> het protocol ERWD te lezen.</a:t>
            </a:r>
          </a:p>
          <a:p>
            <a:r>
              <a:rPr lang="nl-NL" dirty="0" smtClean="0"/>
              <a:t>Gebruik</a:t>
            </a:r>
            <a:r>
              <a:rPr lang="nl-NL" baseline="0" dirty="0" smtClean="0"/>
              <a:t> het hoofdlijnenmodel en het handelingsmodel in de nabespreking van de opdracht. </a:t>
            </a:r>
          </a:p>
          <a:p>
            <a:endParaRPr lang="nl-NL" baseline="0" dirty="0" smtClean="0"/>
          </a:p>
          <a:p>
            <a:r>
              <a:rPr lang="nl-NL" baseline="0" dirty="0" smtClean="0"/>
              <a:t>In welke fase van het leerproces zat het rekendoel (hoofdlijnenmodel)</a:t>
            </a:r>
          </a:p>
          <a:p>
            <a:endParaRPr lang="nl-NL" baseline="0" dirty="0" smtClean="0"/>
          </a:p>
          <a:p>
            <a:r>
              <a:rPr lang="nl-NL" baseline="0" dirty="0" smtClean="0"/>
              <a:t>Hoe zijn de handelingsniveaus toegepast in de (verlengde) instructie?</a:t>
            </a:r>
          </a:p>
          <a:p>
            <a:endParaRPr lang="nl-NL" baseline="0" dirty="0" smtClean="0"/>
          </a:p>
          <a:p>
            <a:endParaRPr lang="nl-NL" baseline="0" dirty="0" smtClean="0"/>
          </a:p>
          <a:p>
            <a:endParaRPr lang="nl-NL" baseline="0" dirty="0" smtClean="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sz="1200" kern="1200" dirty="0" smtClean="0">
                <a:solidFill>
                  <a:schemeClr val="tx1"/>
                </a:solidFill>
                <a:latin typeface="+mn-lt"/>
                <a:ea typeface="+mn-ea"/>
                <a:cs typeface="+mn-cs"/>
              </a:rPr>
              <a:t>Er zijn korte filmfragmenten beschikbaar.  </a:t>
            </a:r>
          </a:p>
          <a:p>
            <a:r>
              <a:rPr lang="nl-NL" sz="1200" kern="1200" dirty="0" smtClean="0">
                <a:solidFill>
                  <a:schemeClr val="tx1"/>
                </a:solidFill>
                <a:latin typeface="+mn-lt"/>
                <a:ea typeface="+mn-ea"/>
                <a:cs typeface="+mn-cs"/>
              </a:rPr>
              <a:t>We kijken gezamenlijk naar deze fragmenten aan de hand van kijkvragen (zie volgende dia)</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Toelichting: </a:t>
            </a:r>
          </a:p>
          <a:p>
            <a:r>
              <a:rPr lang="nl-NL" sz="1200" kern="1200" dirty="0" smtClean="0">
                <a:solidFill>
                  <a:schemeClr val="tx1"/>
                </a:solidFill>
                <a:latin typeface="+mn-lt"/>
                <a:ea typeface="+mn-ea"/>
                <a:cs typeface="+mn-cs"/>
              </a:rPr>
              <a:t>Anke is leerkracht in het SBO en heeft een gecombineerde groep 6/7. Ze heeft een les over geldrekenen gedaan in haar groep. Ze kiest ervoor omde betekenis van procenten te verbinden met geldbedragen.</a:t>
            </a:r>
          </a:p>
          <a:p>
            <a:r>
              <a:rPr lang="nl-NL" sz="1200" kern="1200" dirty="0" smtClean="0">
                <a:solidFill>
                  <a:schemeClr val="tx1"/>
                </a:solidFill>
                <a:latin typeface="+mn-lt"/>
                <a:ea typeface="+mn-ea"/>
                <a:cs typeface="+mn-cs"/>
              </a:rPr>
              <a:t>Voor de introductie van de les heeft Anke een reclamefolder van de supermarkt meegenomen… </a:t>
            </a:r>
          </a:p>
          <a:p>
            <a:r>
              <a:rPr lang="nl-NL" sz="1200" kern="1200" dirty="0" smtClean="0">
                <a:solidFill>
                  <a:schemeClr val="tx1"/>
                </a:solidFill>
                <a:latin typeface="+mn-lt"/>
                <a:ea typeface="+mn-ea"/>
                <a:cs typeface="+mn-cs"/>
              </a:rPr>
              <a:t>Wat betekent dat eigenlijk  ’50 procent korting’? </a:t>
            </a:r>
          </a:p>
          <a:p>
            <a:endParaRPr lang="nl-NL" sz="1200" kern="1200" dirty="0" smtClean="0">
              <a:solidFill>
                <a:schemeClr val="tx1"/>
              </a:solidFill>
              <a:latin typeface="+mn-lt"/>
              <a:ea typeface="+mn-ea"/>
              <a:cs typeface="+mn-cs"/>
            </a:endParaRPr>
          </a:p>
          <a:p>
            <a:endParaRPr lang="nl-NL" dirty="0">
              <a:latin typeface="+mn-lt"/>
            </a:endParaRPr>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Er zijn 2 fragmenten beschikbaar van de les met de reclamefolders in groep</a:t>
            </a:r>
            <a:r>
              <a:rPr lang="nl-NL" baseline="0" dirty="0" smtClean="0"/>
              <a:t> 6/7 van een sbo.</a:t>
            </a:r>
          </a:p>
          <a:p>
            <a:r>
              <a:rPr lang="nl-NL" baseline="0" dirty="0" smtClean="0"/>
              <a:t>Het zijn amateurfragmenten, die niet bedoeld zijn om een ideaalbleed te laten zien. Het is ‘werk in uitvoering’. Anke is nog zoekend in de koppeling van passende perspectieven aan haar methode en de actualiteit.</a:t>
            </a:r>
          </a:p>
          <a:p>
            <a:r>
              <a:rPr lang="nl-NL" baseline="0" dirty="0" smtClean="0"/>
              <a:t>Probeer als begeleider in de nabespreking niet te verzanden in persoonlijke oordelen, maar focus op ieders eigen rol in instructie en verlengde instructie: Wat zou jij doen met…? </a:t>
            </a:r>
            <a:r>
              <a:rPr lang="nl-NL" baseline="0" smtClean="0"/>
              <a:t>Hoe zou jij handelen als…?</a:t>
            </a:r>
            <a:endParaRPr lang="nl-NL" baseline="0" dirty="0" smtClean="0"/>
          </a:p>
          <a:p>
            <a:endParaRPr lang="nl-NL" baseline="0" dirty="0" smtClean="0"/>
          </a:p>
          <a:p>
            <a:r>
              <a:rPr lang="nl-NL" baseline="0" dirty="0" smtClean="0"/>
              <a:t>Fragment 1 gaat over de brede, klassikale introductie van de context. Dit is de instructie fase van de les.</a:t>
            </a:r>
          </a:p>
          <a:p>
            <a:r>
              <a:rPr lang="nl-NL" baseline="0" dirty="0" smtClean="0"/>
              <a:t>Fragment 2 laat heel kort iets zien van de verlengde instructie aan 2 leerlingen.</a:t>
            </a:r>
          </a:p>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RIMG0197_bew26x11gekni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69"/>
            <a:ext cx="9144000" cy="3868444"/>
          </a:xfrm>
          <a:prstGeom prst="rect">
            <a:avLst/>
          </a:prstGeom>
        </p:spPr>
      </p:pic>
      <p:sp>
        <p:nvSpPr>
          <p:cNvPr id="8" name="Rechthoek 7"/>
          <p:cNvSpPr/>
          <p:nvPr userDrawn="1"/>
        </p:nvSpPr>
        <p:spPr>
          <a:xfrm>
            <a:off x="0" y="3683000"/>
            <a:ext cx="9144000" cy="3175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endParaRPr>
          </a:p>
        </p:txBody>
      </p:sp>
      <p:pic>
        <p:nvPicPr>
          <p:cNvPr id="9" name="Afbeelding 8" descr="SLO_logo_tota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5067" y="867805"/>
            <a:ext cx="1289733" cy="7259099"/>
          </a:xfrm>
          <a:prstGeom prst="rect">
            <a:avLst/>
          </a:prstGeom>
        </p:spPr>
      </p:pic>
      <p:sp>
        <p:nvSpPr>
          <p:cNvPr id="2" name="Titel 1"/>
          <p:cNvSpPr>
            <a:spLocks noGrp="1"/>
          </p:cNvSpPr>
          <p:nvPr>
            <p:ph type="ctrTitle"/>
          </p:nvPr>
        </p:nvSpPr>
        <p:spPr>
          <a:xfrm>
            <a:off x="2617788" y="1436533"/>
            <a:ext cx="6314545" cy="2348473"/>
          </a:xfrm>
        </p:spPr>
        <p:txBody>
          <a:bodyPr anchor="t" anchorCtr="0">
            <a:normAutofit/>
          </a:bodyPr>
          <a:lstStyle>
            <a:lvl1pPr algn="l">
              <a:defRPr sz="3200" b="1" i="0">
                <a:latin typeface="Arial"/>
                <a:cs typeface="Arial"/>
              </a:defRPr>
            </a:lvl1pPr>
          </a:lstStyle>
          <a:p>
            <a:r>
              <a:rPr lang="nl-NL" smtClean="0"/>
              <a:t>Klik om de stijl te bewerken</a:t>
            </a:r>
            <a:endParaRPr lang="nl-NL" dirty="0"/>
          </a:p>
        </p:txBody>
      </p:sp>
      <p:sp>
        <p:nvSpPr>
          <p:cNvPr id="3" name="Subtitel 2"/>
          <p:cNvSpPr>
            <a:spLocks noGrp="1"/>
          </p:cNvSpPr>
          <p:nvPr>
            <p:ph type="subTitle" idx="1"/>
          </p:nvPr>
        </p:nvSpPr>
        <p:spPr>
          <a:xfrm>
            <a:off x="2617787" y="4305300"/>
            <a:ext cx="6526212" cy="1217100"/>
          </a:xfrm>
        </p:spPr>
        <p:txBody>
          <a:bodyPr>
            <a:normAutofit/>
          </a:bodyPr>
          <a:lstStyle>
            <a:lvl1pPr marL="0" indent="0" algn="l">
              <a:buNone/>
              <a:defRPr sz="2400" b="1" i="0">
                <a:solidFill>
                  <a:schemeClr val="bg1">
                    <a:lumMod val="65000"/>
                  </a:schemeClr>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2FF21628-9BAB-4F11-BC0E-32D399EF1527}" type="datetime1">
              <a:rPr lang="nl-NL" smtClean="0"/>
              <a:t>11-8-2014</a:t>
            </a:fld>
            <a:endParaRPr lang="nl-NL"/>
          </a:p>
        </p:txBody>
      </p:sp>
      <p:sp>
        <p:nvSpPr>
          <p:cNvPr id="5" name="Tijdelijke aanduiding voor voettekst 4"/>
          <p:cNvSpPr>
            <a:spLocks noGrp="1"/>
          </p:cNvSpPr>
          <p:nvPr>
            <p:ph type="ftr" sz="quarter" idx="11"/>
          </p:nvPr>
        </p:nvSpPr>
        <p:spPr/>
        <p:txBody>
          <a:bodyPr/>
          <a:lstStyle/>
          <a:p>
            <a:r>
              <a:rPr lang="nl-NL" smtClean="0"/>
              <a:t>www.talentstimuleren.nl</a:t>
            </a:r>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
        <p:nvSpPr>
          <p:cNvPr id="10" name="Rechthoek 9"/>
          <p:cNvSpPr/>
          <p:nvPr userDrawn="1"/>
        </p:nvSpPr>
        <p:spPr>
          <a:xfrm>
            <a:off x="2617787" y="3683000"/>
            <a:ext cx="6526212" cy="30398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dirty="0"/>
          </a:p>
        </p:txBody>
      </p:sp>
      <p:sp>
        <p:nvSpPr>
          <p:cNvPr id="12" name="Rechthoek 11"/>
          <p:cNvSpPr/>
          <p:nvPr userDrawn="1"/>
        </p:nvSpPr>
        <p:spPr>
          <a:xfrm>
            <a:off x="2439793" y="3658006"/>
            <a:ext cx="5105182" cy="3039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smtClean="0"/>
              <a:t>SLO</a:t>
            </a:r>
            <a:r>
              <a:rPr lang="nl-NL" sz="1400" baseline="0" dirty="0" smtClean="0"/>
              <a:t> </a:t>
            </a:r>
            <a:r>
              <a:rPr lang="nl-NL" sz="1200" baseline="0" dirty="0" smtClean="0"/>
              <a:t>●</a:t>
            </a:r>
            <a:r>
              <a:rPr lang="nl-NL" sz="1400" baseline="0" dirty="0" smtClean="0"/>
              <a:t> nationaal expertisecentrum leerplanontwikkeling</a:t>
            </a:r>
            <a:endParaRPr lang="nl-NL" sz="1400" dirty="0"/>
          </a:p>
        </p:txBody>
      </p:sp>
      <p:pic>
        <p:nvPicPr>
          <p:cNvPr id="13" name="Afbeelding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63688" y="5877272"/>
            <a:ext cx="3667125" cy="733425"/>
          </a:xfrm>
          <a:prstGeom prst="rect">
            <a:avLst/>
          </a:prstGeom>
        </p:spPr>
      </p:pic>
    </p:spTree>
    <p:extLst>
      <p:ext uri="{BB962C8B-B14F-4D97-AF65-F5344CB8AC3E}">
        <p14:creationId xmlns:p14="http://schemas.microsoft.com/office/powerpoint/2010/main" val="15015214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8A56474-6D8B-459F-B647-DEEB687F5990}" type="datetime1">
              <a:rPr lang="nl-NL" smtClean="0"/>
              <a:t>11-8-2014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71609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3E1FA88-54FE-4957-8831-EFCB5E6A26E2}" type="datetime1">
              <a:rPr lang="nl-NL" smtClean="0"/>
              <a:t>11-8-2014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94861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016D127-2733-4F0E-AFA9-89F64F724C3E}" type="datetime1">
              <a:rPr lang="nl-NL" smtClean="0"/>
              <a:t>11-8-2014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84453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CFEB84E-D31D-48E2-8632-104D4A82BD44}" type="datetime1">
              <a:rPr lang="nl-NL" smtClean="0"/>
              <a:t>11-8-2014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59923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1BF5C49-6530-47DB-A08F-BBC02BB13C75}" type="datetime1">
              <a:rPr lang="nl-NL" smtClean="0"/>
              <a:t>11-8-2014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44505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FCF6789-BC09-4C8B-A2F4-58920B2802C5}" type="datetime1">
              <a:rPr lang="nl-NL" smtClean="0"/>
              <a:t>11-8-2014</a:t>
            </a:fld>
            <a:endParaRPr lang="nl-NL"/>
          </a:p>
        </p:txBody>
      </p:sp>
      <p:sp>
        <p:nvSpPr>
          <p:cNvPr id="8" name="Tijdelijke aanduiding voor voettekst 7"/>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9" name="Tijdelijke aanduiding voor dianummer 8"/>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62158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E8895A3-5522-41A0-AF7E-0AAA961F9E10}" type="datetime1">
              <a:rPr lang="nl-NL" smtClean="0"/>
              <a:t>11-8-2014</a:t>
            </a:fld>
            <a:endParaRPr lang="nl-NL"/>
          </a:p>
        </p:txBody>
      </p:sp>
      <p:sp>
        <p:nvSpPr>
          <p:cNvPr id="4" name="Tijdelijke aanduiding voor voettekst 3"/>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5" name="Tijdelijke aanduiding voor dianummer 4"/>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00890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7BE95A4-DEEE-4D26-AE7C-7822F8A43902}" type="datetime1">
              <a:rPr lang="nl-NL" smtClean="0"/>
              <a:t>11-8-2014</a:t>
            </a:fld>
            <a:endParaRPr lang="nl-NL"/>
          </a:p>
        </p:txBody>
      </p:sp>
      <p:sp>
        <p:nvSpPr>
          <p:cNvPr id="3" name="Tijdelijke aanduiding voor voettekst 2"/>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4" name="Tijdelijke aanduiding voor dianummer 3"/>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11612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848D640-177C-44D7-AACB-AAEED4DA4AEE}" type="datetime1">
              <a:rPr lang="nl-NL" smtClean="0"/>
              <a:t>11-8-2014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66460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91A3DEF-4948-4077-9592-1C6EA4D655CB}" type="datetime1">
              <a:rPr lang="nl-NL" smtClean="0"/>
              <a:t>11-8-2014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96899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1CE62-2889-4CD6-966B-523577EEE180}" type="datetime1">
              <a:rPr lang="nl-NL" smtClean="0"/>
              <a:t>11-8-2014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www.talentstimuleren.nl</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CCCC9-B970-6D4A-A7A8-4C900A203D51}" type="slidenum">
              <a:rPr lang="nl-NL" smtClean="0"/>
              <a:t>‹nr.›</a:t>
            </a:fld>
            <a:endParaRPr lang="nl-NL"/>
          </a:p>
        </p:txBody>
      </p:sp>
      <p:sp>
        <p:nvSpPr>
          <p:cNvPr id="8" name="Rechthoek 7"/>
          <p:cNvSpPr/>
          <p:nvPr/>
        </p:nvSpPr>
        <p:spPr>
          <a:xfrm>
            <a:off x="0" y="6126163"/>
            <a:ext cx="9144000" cy="731837"/>
          </a:xfrm>
          <a:prstGeom prst="rect">
            <a:avLst/>
          </a:prstGeom>
          <a:solidFill>
            <a:srgbClr val="CC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noFill/>
              </a:ln>
            </a:endParaRPr>
          </a:p>
        </p:txBody>
      </p:sp>
      <p:pic>
        <p:nvPicPr>
          <p:cNvPr id="10" name="Afbeelding 9" descr="SLO.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26136" y="6270356"/>
            <a:ext cx="557803" cy="359676"/>
          </a:xfrm>
          <a:prstGeom prst="rect">
            <a:avLst/>
          </a:prstGeom>
        </p:spPr>
      </p:pic>
    </p:spTree>
    <p:extLst>
      <p:ext uri="{BB962C8B-B14F-4D97-AF65-F5344CB8AC3E}">
        <p14:creationId xmlns:p14="http://schemas.microsoft.com/office/powerpoint/2010/main" val="254935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40755" t="16243" r="37982" b="61606"/>
          <a:stretch>
            <a:fillRect/>
          </a:stretch>
        </p:blipFill>
        <p:spPr bwMode="auto">
          <a:xfrm>
            <a:off x="0" y="-171450"/>
            <a:ext cx="291465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l="40755" t="18440" r="37396" b="61621"/>
          <a:stretch>
            <a:fillRect/>
          </a:stretch>
        </p:blipFill>
        <p:spPr bwMode="auto">
          <a:xfrm>
            <a:off x="827088" y="476250"/>
            <a:ext cx="33845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l="22469" t="32181" r="20451" b="13261"/>
          <a:stretch>
            <a:fillRect/>
          </a:stretch>
        </p:blipFill>
        <p:spPr bwMode="auto">
          <a:xfrm>
            <a:off x="1707158" y="1043781"/>
            <a:ext cx="30241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5">
            <a:extLst>
              <a:ext uri="{28A0092B-C50C-407E-A947-70E740481C1C}">
                <a14:useLocalDpi xmlns:a14="http://schemas.microsoft.com/office/drawing/2010/main" val="0"/>
              </a:ext>
            </a:extLst>
          </a:blip>
          <a:srcRect l="25603" t="24417" r="12083" b="21745"/>
          <a:stretch>
            <a:fillRect/>
          </a:stretch>
        </p:blipFill>
        <p:spPr bwMode="auto">
          <a:xfrm>
            <a:off x="2519363" y="1725439"/>
            <a:ext cx="3544478" cy="2450405"/>
          </a:xfrm>
          <a:prstGeom prst="rect">
            <a:avLst/>
          </a:prstGeom>
          <a:noFill/>
          <a:ln w="9525">
            <a:solidFill>
              <a:sysClr val="window" lastClr="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descr="L:\SGN\SO\LPO\Passende perspectieven\taal\(half)producten\figuren\Pape_illustratie_0.jpg"/>
          <p:cNvPicPr>
            <a:picLocks noChangeAspect="1" noChangeArrowheads="1"/>
          </p:cNvPicPr>
          <p:nvPr/>
        </p:nvPicPr>
        <p:blipFill>
          <a:blip r:embed="rId6">
            <a:extLst>
              <a:ext uri="{28A0092B-C50C-407E-A947-70E740481C1C}">
                <a14:useLocalDpi xmlns:a14="http://schemas.microsoft.com/office/drawing/2010/main" val="0"/>
              </a:ext>
            </a:extLst>
          </a:blip>
          <a:srcRect r="16685"/>
          <a:stretch>
            <a:fillRect/>
          </a:stretch>
        </p:blipFill>
        <p:spPr bwMode="auto">
          <a:xfrm>
            <a:off x="3275856" y="2510656"/>
            <a:ext cx="3428485" cy="28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395536" y="5517232"/>
            <a:ext cx="8640960" cy="461665"/>
          </a:xfrm>
          <a:prstGeom prst="rect">
            <a:avLst/>
          </a:prstGeom>
          <a:noFill/>
        </p:spPr>
        <p:txBody>
          <a:bodyPr wrap="square" rtlCol="0">
            <a:spAutoFit/>
          </a:bodyPr>
          <a:lstStyle/>
          <a:p>
            <a:r>
              <a:rPr lang="nl-NL" sz="2400" b="1" dirty="0" smtClean="0"/>
              <a:t>PowerPoint Rekenen Bijeenkomst 4: Onderwijsaanbod formuleren</a:t>
            </a:r>
            <a:endParaRPr lang="nl-NL" sz="2400" b="1" dirty="0"/>
          </a:p>
        </p:txBody>
      </p:sp>
    </p:spTree>
    <p:extLst>
      <p:ext uri="{BB962C8B-B14F-4D97-AF65-F5344CB8AC3E}">
        <p14:creationId xmlns:p14="http://schemas.microsoft.com/office/powerpoint/2010/main" val="1110258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nl-NL" dirty="0" smtClean="0"/>
              <a:t>Waar gebruikte je…?</a:t>
            </a:r>
            <a:endParaRPr lang="nl-NL" dirty="0"/>
          </a:p>
        </p:txBody>
      </p:sp>
      <p:pic>
        <p:nvPicPr>
          <p:cNvPr id="7" name="Picture 9"/>
          <p:cNvPicPr>
            <a:picLocks noGrp="1" noChangeAspect="1" noChangeArrowheads="1"/>
          </p:cNvPicPr>
          <p:nvPr>
            <p:ph sz="half" idx="1"/>
          </p:nvPr>
        </p:nvPicPr>
        <p:blipFill>
          <a:blip r:embed="rId3" cstate="print"/>
          <a:srcRect/>
          <a:stretch>
            <a:fillRect/>
          </a:stretch>
        </p:blipFill>
        <p:spPr bwMode="auto">
          <a:xfrm>
            <a:off x="251520" y="2132856"/>
            <a:ext cx="4176464" cy="2736304"/>
          </a:xfrm>
          <a:prstGeom prst="rect">
            <a:avLst/>
          </a:prstGeom>
          <a:noFill/>
          <a:ln w="9525">
            <a:noFill/>
            <a:miter lim="800000"/>
            <a:headEnd/>
            <a:tailEnd/>
          </a:ln>
        </p:spPr>
      </p:pic>
      <p:pic>
        <p:nvPicPr>
          <p:cNvPr id="8" name="Picture 2"/>
          <p:cNvPicPr>
            <a:picLocks noGrp="1" noChangeAspect="1" noChangeArrowheads="1"/>
          </p:cNvPicPr>
          <p:nvPr>
            <p:ph sz="half" idx="2"/>
          </p:nvPr>
        </p:nvPicPr>
        <p:blipFill>
          <a:blip r:embed="rId4" cstate="print"/>
          <a:srcRect/>
          <a:stretch>
            <a:fillRect/>
          </a:stretch>
        </p:blipFill>
        <p:spPr bwMode="auto">
          <a:xfrm>
            <a:off x="4499992" y="2924944"/>
            <a:ext cx="4320480" cy="3312368"/>
          </a:xfrm>
          <a:prstGeom prst="rect">
            <a:avLst/>
          </a:prstGeom>
          <a:noFill/>
          <a:ln w="9525">
            <a:noFill/>
            <a:miter lim="800000"/>
            <a:headEnd/>
            <a:tailEnd/>
          </a:ln>
        </p:spPr>
      </p:pic>
    </p:spTree>
    <p:extLst>
      <p:ext uri="{BB962C8B-B14F-4D97-AF65-F5344CB8AC3E}">
        <p14:creationId xmlns:p14="http://schemas.microsoft.com/office/powerpoint/2010/main" val="209116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l-NL" dirty="0" smtClean="0"/>
              <a:t>Voorbeeld 1: Methode als bron</a:t>
            </a:r>
            <a:endParaRPr lang="nl-NL" dirty="0"/>
          </a:p>
        </p:txBody>
      </p:sp>
      <p:pic>
        <p:nvPicPr>
          <p:cNvPr id="3076" name="Picture 4" descr="C:\Documents and Settings\Eigenaar\Bureaublad\folder.jpg"/>
          <p:cNvPicPr>
            <a:picLocks noGrp="1" noChangeAspect="1" noChangeArrowheads="1"/>
          </p:cNvPicPr>
          <p:nvPr>
            <p:ph idx="1"/>
          </p:nvPr>
        </p:nvPicPr>
        <p:blipFill>
          <a:blip r:embed="rId3" cstate="print"/>
          <a:srcRect b="34000"/>
          <a:stretch>
            <a:fillRect/>
          </a:stretch>
        </p:blipFill>
        <p:spPr bwMode="auto">
          <a:xfrm>
            <a:off x="1835696" y="2060848"/>
            <a:ext cx="4824536" cy="3240360"/>
          </a:xfrm>
          <a:prstGeom prst="rect">
            <a:avLst/>
          </a:prstGeom>
          <a:noFill/>
        </p:spPr>
      </p:pic>
    </p:spTree>
    <p:extLst>
      <p:ext uri="{BB962C8B-B14F-4D97-AF65-F5344CB8AC3E}">
        <p14:creationId xmlns:p14="http://schemas.microsoft.com/office/powerpoint/2010/main" val="298521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24470"/>
            <a:ext cx="8676456" cy="1143000"/>
          </a:xfrm>
        </p:spPr>
        <p:txBody>
          <a:bodyPr>
            <a:normAutofit fontScale="90000"/>
          </a:bodyPr>
          <a:lstStyle/>
          <a:p>
            <a:pPr algn="l"/>
            <a:r>
              <a:rPr lang="nl-NL" dirty="0" smtClean="0"/>
              <a:t>Voorbeeld 1: Kijkje in de klas, groep 6/7</a:t>
            </a:r>
            <a:endParaRPr lang="nl-NL" dirty="0"/>
          </a:p>
        </p:txBody>
      </p:sp>
      <p:sp>
        <p:nvSpPr>
          <p:cNvPr id="5" name="Content Placeholder 4"/>
          <p:cNvSpPr>
            <a:spLocks noGrp="1"/>
          </p:cNvSpPr>
          <p:nvPr>
            <p:ph sz="half" idx="2"/>
          </p:nvPr>
        </p:nvSpPr>
        <p:spPr>
          <a:xfrm>
            <a:off x="2915816" y="1700808"/>
            <a:ext cx="5328592" cy="4320480"/>
          </a:xfrm>
        </p:spPr>
        <p:txBody>
          <a:bodyPr/>
          <a:lstStyle/>
          <a:p>
            <a:pPr>
              <a:buNone/>
            </a:pPr>
            <a:r>
              <a:rPr lang="nl-NL" dirty="0" smtClean="0"/>
              <a:t>Kijkvragen:</a:t>
            </a:r>
          </a:p>
          <a:p>
            <a:pPr>
              <a:buNone/>
            </a:pPr>
            <a:r>
              <a:rPr lang="nl-NL" dirty="0" smtClean="0"/>
              <a:t>Welke begripsvorming wil Anke </a:t>
            </a:r>
          </a:p>
          <a:p>
            <a:pPr>
              <a:buNone/>
            </a:pPr>
            <a:r>
              <a:rPr lang="nl-NL" dirty="0" smtClean="0"/>
              <a:t>stimuleren bij alle leerlingen?</a:t>
            </a:r>
          </a:p>
          <a:p>
            <a:pPr>
              <a:buNone/>
            </a:pPr>
            <a:endParaRPr lang="nl-NL" dirty="0" smtClean="0"/>
          </a:p>
          <a:p>
            <a:pPr>
              <a:buNone/>
            </a:pPr>
            <a:r>
              <a:rPr lang="nl-NL" dirty="0" smtClean="0"/>
              <a:t>Hoe kunnen instructie en </a:t>
            </a:r>
          </a:p>
          <a:p>
            <a:pPr>
              <a:buNone/>
            </a:pPr>
            <a:r>
              <a:rPr lang="nl-NL" dirty="0" smtClean="0"/>
              <a:t>verlengde instructie elkaar </a:t>
            </a:r>
          </a:p>
          <a:p>
            <a:pPr>
              <a:buNone/>
            </a:pPr>
            <a:r>
              <a:rPr lang="nl-NL" dirty="0" smtClean="0"/>
              <a:t>aanvullen?</a:t>
            </a:r>
          </a:p>
          <a:p>
            <a:pPr>
              <a:buNone/>
            </a:pPr>
            <a:endParaRPr lang="nl-NL" dirty="0" smtClean="0"/>
          </a:p>
          <a:p>
            <a:pPr>
              <a:buNone/>
            </a:pPr>
            <a:endParaRPr lang="nl-NL" dirty="0"/>
          </a:p>
        </p:txBody>
      </p:sp>
      <p:pic>
        <p:nvPicPr>
          <p:cNvPr id="4098" name="Picture 2" descr="C:\Documents and Settings\Eigenaar\Mijn documenten\Mijn afbeeldingen\cartoons\picto film.bmp"/>
          <p:cNvPicPr>
            <a:picLocks noGrp="1" noChangeAspect="1" noChangeArrowheads="1"/>
          </p:cNvPicPr>
          <p:nvPr>
            <p:ph sz="half" idx="1"/>
          </p:nvPr>
        </p:nvPicPr>
        <p:blipFill>
          <a:blip r:embed="rId3" cstate="print"/>
          <a:srcRect/>
          <a:stretch>
            <a:fillRect/>
          </a:stretch>
        </p:blipFill>
        <p:spPr bwMode="auto">
          <a:xfrm>
            <a:off x="251520" y="2708920"/>
            <a:ext cx="2304256" cy="2016224"/>
          </a:xfrm>
          <a:prstGeom prst="rect">
            <a:avLst/>
          </a:prstGeom>
          <a:noFill/>
        </p:spPr>
      </p:pic>
    </p:spTree>
    <p:extLst>
      <p:ext uri="{BB962C8B-B14F-4D97-AF65-F5344CB8AC3E}">
        <p14:creationId xmlns:p14="http://schemas.microsoft.com/office/powerpoint/2010/main" val="3845643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nl-NL" dirty="0" smtClean="0"/>
              <a:t>Voorbeeld 2: Casus A, hoofdrekenen</a:t>
            </a:r>
            <a:endParaRPr lang="nl-NL" dirty="0"/>
          </a:p>
        </p:txBody>
      </p:sp>
      <p:sp>
        <p:nvSpPr>
          <p:cNvPr id="6" name="Content Placeholder 5"/>
          <p:cNvSpPr>
            <a:spLocks noGrp="1"/>
          </p:cNvSpPr>
          <p:nvPr>
            <p:ph idx="1"/>
          </p:nvPr>
        </p:nvSpPr>
        <p:spPr>
          <a:xfrm>
            <a:off x="990600" y="1772816"/>
            <a:ext cx="7162800" cy="4323184"/>
          </a:xfrm>
        </p:spPr>
        <p:txBody>
          <a:bodyPr/>
          <a:lstStyle/>
          <a:p>
            <a:pPr lvl="0">
              <a:buNone/>
            </a:pPr>
            <a:r>
              <a:rPr lang="nl-NL" sz="2400" dirty="0" smtClean="0"/>
              <a:t>Lees de casus en beantwoord de vragen:</a:t>
            </a:r>
          </a:p>
          <a:p>
            <a:pPr lvl="0">
              <a:buNone/>
            </a:pPr>
            <a:endParaRPr lang="nl-NL" sz="2400" dirty="0" smtClean="0"/>
          </a:p>
          <a:p>
            <a:pPr lvl="0">
              <a:buFont typeface="Wingdings"/>
              <a:buChar char="Ø"/>
            </a:pPr>
            <a:r>
              <a:rPr lang="nl-NL" sz="2400" dirty="0" smtClean="0"/>
              <a:t>Hoe organiseer jij de differentiatie in je rekenlessen? </a:t>
            </a:r>
          </a:p>
          <a:p>
            <a:pPr lvl="0">
              <a:buFont typeface="Wingdings"/>
              <a:buChar char="Ø"/>
            </a:pPr>
            <a:r>
              <a:rPr lang="nl-NL" sz="2400" dirty="0" smtClean="0"/>
              <a:t>Hoe zou je zelf de opgave 138+25 uitleggen? </a:t>
            </a:r>
          </a:p>
          <a:p>
            <a:pPr lvl="0">
              <a:buFont typeface="Wingdings"/>
              <a:buChar char="Ø"/>
            </a:pPr>
            <a:r>
              <a:rPr lang="nl-NL" sz="2400" dirty="0" smtClean="0"/>
              <a:t>Hoe komt het hoofdrekenen tot 1000 in jouw rekenmethode aan de orde?</a:t>
            </a:r>
          </a:p>
          <a:p>
            <a:pPr lvl="0">
              <a:buNone/>
            </a:pPr>
            <a:endParaRPr lang="nl-NL" dirty="0" smtClean="0"/>
          </a:p>
          <a:p>
            <a:pPr>
              <a:buNone/>
            </a:pPr>
            <a:endParaRPr lang="nl-NL" dirty="0"/>
          </a:p>
        </p:txBody>
      </p:sp>
    </p:spTree>
    <p:extLst>
      <p:ext uri="{BB962C8B-B14F-4D97-AF65-F5344CB8AC3E}">
        <p14:creationId xmlns:p14="http://schemas.microsoft.com/office/powerpoint/2010/main" val="2745081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Nabespreking casus hoofdrekenen</a:t>
            </a:r>
            <a:endParaRPr lang="nl-NL"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1619672" y="1772816"/>
            <a:ext cx="5400600" cy="3672408"/>
          </a:xfrm>
          <a:prstGeom prst="rect">
            <a:avLst/>
          </a:prstGeom>
          <a:noFill/>
          <a:ln w="9525">
            <a:noFill/>
            <a:miter lim="800000"/>
            <a:headEnd/>
            <a:tailEnd/>
          </a:ln>
        </p:spPr>
      </p:pic>
    </p:spTree>
    <p:extLst>
      <p:ext uri="{BB962C8B-B14F-4D97-AF65-F5344CB8AC3E}">
        <p14:creationId xmlns:p14="http://schemas.microsoft.com/office/powerpoint/2010/main" val="1650127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l-NL" dirty="0" smtClean="0"/>
              <a:t>Voorbeeld 2: Casus B, procenten</a:t>
            </a:r>
            <a:endParaRPr lang="nl-NL" dirty="0"/>
          </a:p>
        </p:txBody>
      </p:sp>
      <p:sp>
        <p:nvSpPr>
          <p:cNvPr id="5" name="Content Placeholder 4"/>
          <p:cNvSpPr>
            <a:spLocks noGrp="1"/>
          </p:cNvSpPr>
          <p:nvPr>
            <p:ph idx="1"/>
          </p:nvPr>
        </p:nvSpPr>
        <p:spPr>
          <a:xfrm>
            <a:off x="990600" y="1772816"/>
            <a:ext cx="7162800" cy="4323184"/>
          </a:xfrm>
        </p:spPr>
        <p:txBody>
          <a:bodyPr/>
          <a:lstStyle/>
          <a:p>
            <a:pPr>
              <a:buNone/>
            </a:pPr>
            <a:r>
              <a:rPr lang="nl-NL" sz="2400" dirty="0" smtClean="0"/>
              <a:t>Eerst even zelf voorspellen:</a:t>
            </a:r>
          </a:p>
          <a:p>
            <a:pPr lvl="0"/>
            <a:r>
              <a:rPr lang="nl-NL" sz="2400" dirty="0" smtClean="0"/>
              <a:t>Wanneer zou je het onderwerp procenten verwachten in leerroute 1,2 en 3?</a:t>
            </a:r>
          </a:p>
          <a:p>
            <a:pPr lvl="0"/>
            <a:r>
              <a:rPr lang="nl-NL" sz="2400" dirty="0" smtClean="0"/>
              <a:t>Hoe lang denk je dat het leerproces voor procenten doorloopt in route 1,2 en 3?</a:t>
            </a:r>
          </a:p>
          <a:p>
            <a:pPr lvl="0"/>
            <a:r>
              <a:rPr lang="nl-NL" sz="2400" dirty="0" smtClean="0"/>
              <a:t>Welke doelen moeten leerlingen in alle routes voor procenten beheersen?</a:t>
            </a:r>
          </a:p>
          <a:p>
            <a:pPr lvl="0"/>
            <a:r>
              <a:rPr lang="nl-NL" sz="2400" dirty="0" smtClean="0"/>
              <a:t>Wat komt er in de handleiding van je methode over procenten aan de orde in groep 7? </a:t>
            </a:r>
          </a:p>
          <a:p>
            <a:pPr>
              <a:buNone/>
            </a:pPr>
            <a:endParaRPr lang="nl-NL" dirty="0"/>
          </a:p>
        </p:txBody>
      </p:sp>
    </p:spTree>
    <p:extLst>
      <p:ext uri="{BB962C8B-B14F-4D97-AF65-F5344CB8AC3E}">
        <p14:creationId xmlns:p14="http://schemas.microsoft.com/office/powerpoint/2010/main" val="68781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387"/>
            <a:ext cx="8338120" cy="1143000"/>
          </a:xfrm>
        </p:spPr>
        <p:txBody>
          <a:bodyPr>
            <a:normAutofit fontScale="90000"/>
          </a:bodyPr>
          <a:lstStyle/>
          <a:p>
            <a:pPr algn="l"/>
            <a:r>
              <a:rPr lang="nl-NL" dirty="0" smtClean="0"/>
              <a:t>Casus procenten: klopte je inschatting?</a:t>
            </a:r>
            <a:endParaRPr lang="nl-NL" dirty="0"/>
          </a:p>
        </p:txBody>
      </p:sp>
      <p:sp>
        <p:nvSpPr>
          <p:cNvPr id="3" name="Content Placeholder 2"/>
          <p:cNvSpPr>
            <a:spLocks noGrp="1"/>
          </p:cNvSpPr>
          <p:nvPr>
            <p:ph idx="1"/>
          </p:nvPr>
        </p:nvSpPr>
        <p:spPr/>
        <p:txBody>
          <a:bodyPr/>
          <a:lstStyle/>
          <a:p>
            <a:pPr>
              <a:buNone/>
            </a:pPr>
            <a:r>
              <a:rPr lang="nl-NL" sz="2400" dirty="0" smtClean="0"/>
              <a:t>Nu zelf onderzoeken:</a:t>
            </a:r>
          </a:p>
          <a:p>
            <a:r>
              <a:rPr lang="nl-NL" sz="2400" dirty="0" smtClean="0"/>
              <a:t>Hoe staat het onderwerp procenten in leerrroute 1, 2 en 3?</a:t>
            </a:r>
          </a:p>
          <a:p>
            <a:r>
              <a:rPr lang="nl-NL" sz="2400" dirty="0" smtClean="0"/>
              <a:t>Welke doelen zijn voor procenten in doelenlijst 7 (verhoudingen, procenten) uitgewerkt ?</a:t>
            </a:r>
          </a:p>
          <a:p>
            <a:r>
              <a:rPr lang="nl-NL" sz="2400" dirty="0" smtClean="0"/>
              <a:t>Welke verschillen merk je tussen route 1,2 en 3 in doelen?</a:t>
            </a:r>
          </a:p>
          <a:p>
            <a:pPr>
              <a:buNone/>
            </a:pPr>
            <a:endParaRPr lang="nl-NL" sz="2400" dirty="0" smtClean="0"/>
          </a:p>
          <a:p>
            <a:pPr>
              <a:buNone/>
            </a:pPr>
            <a:r>
              <a:rPr lang="nl-NL" sz="2400" dirty="0" smtClean="0"/>
              <a:t>Lees nu de casus en vergelijk je inschatting eens</a:t>
            </a:r>
          </a:p>
          <a:p>
            <a:pPr>
              <a:buNone/>
            </a:pPr>
            <a:r>
              <a:rPr lang="nl-NL" sz="2400" dirty="0" smtClean="0"/>
              <a:t>met de voorbereiding van Renate (zie casus)</a:t>
            </a:r>
          </a:p>
          <a:p>
            <a:endParaRPr lang="nl-NL" dirty="0"/>
          </a:p>
        </p:txBody>
      </p:sp>
    </p:spTree>
    <p:extLst>
      <p:ext uri="{BB962C8B-B14F-4D97-AF65-F5344CB8AC3E}">
        <p14:creationId xmlns:p14="http://schemas.microsoft.com/office/powerpoint/2010/main" val="2251184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nl-NL" dirty="0" smtClean="0"/>
              <a:t>Casus procenten: organisatie en inhoud van de les</a:t>
            </a:r>
            <a:endParaRPr lang="nl-NL" dirty="0"/>
          </a:p>
        </p:txBody>
      </p:sp>
      <p:sp>
        <p:nvSpPr>
          <p:cNvPr id="3" name="Content Placeholder 2"/>
          <p:cNvSpPr>
            <a:spLocks noGrp="1"/>
          </p:cNvSpPr>
          <p:nvPr>
            <p:ph idx="1"/>
          </p:nvPr>
        </p:nvSpPr>
        <p:spPr>
          <a:xfrm>
            <a:off x="990600" y="1772816"/>
            <a:ext cx="7162800" cy="4323184"/>
          </a:xfrm>
        </p:spPr>
        <p:txBody>
          <a:bodyPr/>
          <a:lstStyle/>
          <a:p>
            <a:pPr>
              <a:buNone/>
            </a:pPr>
            <a:r>
              <a:rPr lang="nl-NL" sz="2400" dirty="0" smtClean="0"/>
              <a:t>Bekijk en bespreek (tweetallen):</a:t>
            </a:r>
          </a:p>
          <a:p>
            <a:pPr>
              <a:buNone/>
            </a:pPr>
            <a:r>
              <a:rPr lang="nl-NL" sz="2400" dirty="0" smtClean="0"/>
              <a:t>Renate kiest voor een brede klassikale instructie,</a:t>
            </a:r>
          </a:p>
          <a:p>
            <a:pPr>
              <a:buNone/>
            </a:pPr>
            <a:r>
              <a:rPr lang="nl-NL" sz="2400" dirty="0" smtClean="0"/>
              <a:t>waarin ze 1 doel neemt dat in alle leerroutes </a:t>
            </a:r>
          </a:p>
          <a:p>
            <a:pPr>
              <a:buNone/>
            </a:pPr>
            <a:r>
              <a:rPr lang="nl-NL" sz="2400" dirty="0"/>
              <a:t>g</a:t>
            </a:r>
            <a:r>
              <a:rPr lang="nl-NL" sz="2400" dirty="0" smtClean="0"/>
              <a:t>erealiseerd moet worden.  </a:t>
            </a:r>
          </a:p>
          <a:p>
            <a:pPr>
              <a:buFont typeface="Wingdings"/>
              <a:buChar char="Ø"/>
            </a:pPr>
            <a:r>
              <a:rPr lang="nl-NL" sz="2400" dirty="0" smtClean="0"/>
              <a:t>Hoe zou jij aandacht geven aan leerroute 1, 2 en 3 in je groep?</a:t>
            </a:r>
          </a:p>
          <a:p>
            <a:pPr lvl="0">
              <a:buNone/>
            </a:pPr>
            <a:r>
              <a:rPr lang="nl-NL" sz="2400" dirty="0" smtClean="0"/>
              <a:t>Neem het voorbeeld met de twee maatbekers… </a:t>
            </a:r>
          </a:p>
          <a:p>
            <a:pPr lvl="0">
              <a:buFont typeface="Wingdings"/>
              <a:buChar char="Ø"/>
            </a:pPr>
            <a:r>
              <a:rPr lang="nl-NL" sz="2400" dirty="0" smtClean="0"/>
              <a:t>Hoe zou jij het besef stimuleren dat 100% een variabel en relatief begrip is? </a:t>
            </a:r>
          </a:p>
          <a:p>
            <a:pPr lvl="0">
              <a:buFont typeface="Wingdings"/>
              <a:buChar char="Ø"/>
            </a:pPr>
            <a:r>
              <a:rPr lang="nl-NL" sz="2400" dirty="0" smtClean="0"/>
              <a:t>Welke suggesties biedt je methode op dit punt?</a:t>
            </a:r>
          </a:p>
          <a:p>
            <a:pPr lvl="0">
              <a:buNone/>
            </a:pPr>
            <a:endParaRPr lang="nl-NL" dirty="0" smtClean="0"/>
          </a:p>
          <a:p>
            <a:pPr>
              <a:buNone/>
            </a:pPr>
            <a:endParaRPr lang="nl-NL" dirty="0"/>
          </a:p>
        </p:txBody>
      </p:sp>
    </p:spTree>
    <p:extLst>
      <p:ext uri="{BB962C8B-B14F-4D97-AF65-F5344CB8AC3E}">
        <p14:creationId xmlns:p14="http://schemas.microsoft.com/office/powerpoint/2010/main" val="3007465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l-NL" dirty="0" smtClean="0"/>
              <a:t>Nabespreken casus procenten</a:t>
            </a:r>
            <a:endParaRPr lang="nl-NL"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2267744" y="1772816"/>
            <a:ext cx="4320479" cy="3770734"/>
          </a:xfrm>
          <a:prstGeom prst="rect">
            <a:avLst/>
          </a:prstGeom>
          <a:noFill/>
          <a:ln w="9525">
            <a:noFill/>
            <a:miter lim="800000"/>
            <a:headEnd/>
            <a:tailEnd/>
          </a:ln>
        </p:spPr>
      </p:pic>
    </p:spTree>
    <p:extLst>
      <p:ext uri="{BB962C8B-B14F-4D97-AF65-F5344CB8AC3E}">
        <p14:creationId xmlns:p14="http://schemas.microsoft.com/office/powerpoint/2010/main" val="3730547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nl-NL" dirty="0" smtClean="0"/>
              <a:t>Zelf onderwijsaanbod samenstellen: van groepsplan naar lesblokplan</a:t>
            </a:r>
            <a:endParaRPr lang="nl-NL" dirty="0"/>
          </a:p>
        </p:txBody>
      </p:sp>
      <p:sp>
        <p:nvSpPr>
          <p:cNvPr id="3" name="Content Placeholder 2"/>
          <p:cNvSpPr>
            <a:spLocks noGrp="1"/>
          </p:cNvSpPr>
          <p:nvPr>
            <p:ph idx="1"/>
          </p:nvPr>
        </p:nvSpPr>
        <p:spPr>
          <a:xfrm>
            <a:off x="990600" y="1772816"/>
            <a:ext cx="7162800" cy="4323184"/>
          </a:xfrm>
        </p:spPr>
        <p:txBody>
          <a:bodyPr/>
          <a:lstStyle/>
          <a:p>
            <a:pPr>
              <a:buNone/>
            </a:pPr>
            <a:r>
              <a:rPr lang="nl-NL" sz="2400" dirty="0" smtClean="0"/>
              <a:t>In het lesblokplan komen de rekenonderwerpen uit</a:t>
            </a:r>
          </a:p>
          <a:p>
            <a:pPr>
              <a:buNone/>
            </a:pPr>
            <a:r>
              <a:rPr lang="nl-NL" sz="2400" dirty="0" smtClean="0"/>
              <a:t>de leerroute te staan.</a:t>
            </a:r>
          </a:p>
          <a:p>
            <a:pPr>
              <a:buNone/>
            </a:pPr>
            <a:r>
              <a:rPr lang="nl-NL" sz="2400" dirty="0" smtClean="0"/>
              <a:t>Bekijk het groepsplan voor groep 6/7 (zie bijlage</a:t>
            </a:r>
          </a:p>
          <a:p>
            <a:pPr>
              <a:buNone/>
            </a:pPr>
            <a:r>
              <a:rPr lang="nl-NL" sz="2400" dirty="0" smtClean="0"/>
              <a:t>4.4A) De leerkracht heeft dit uitgewerkt voor:</a:t>
            </a:r>
          </a:p>
          <a:p>
            <a:pPr>
              <a:buFont typeface="Wingdings"/>
              <a:buChar char="Ø"/>
            </a:pPr>
            <a:r>
              <a:rPr lang="nl-NL" sz="2400" dirty="0" smtClean="0"/>
              <a:t>groep 6 (bijlage 4.4B)</a:t>
            </a:r>
          </a:p>
          <a:p>
            <a:pPr>
              <a:buFont typeface="Wingdings"/>
              <a:buChar char="Ø"/>
            </a:pPr>
            <a:r>
              <a:rPr lang="nl-NL" sz="2400" dirty="0" smtClean="0"/>
              <a:t>groep 7 (bijlage 4.4C)</a:t>
            </a:r>
          </a:p>
          <a:p>
            <a:pPr>
              <a:buNone/>
            </a:pPr>
            <a:endParaRPr lang="nl-NL" sz="2400" dirty="0" smtClean="0"/>
          </a:p>
          <a:p>
            <a:pPr>
              <a:buNone/>
            </a:pPr>
            <a:r>
              <a:rPr lang="nl-NL" sz="2400" dirty="0" smtClean="0"/>
              <a:t>Kijk nu naar het lege lesblokplan (bijlage 2.4):</a:t>
            </a:r>
          </a:p>
          <a:p>
            <a:r>
              <a:rPr lang="nl-NL" sz="2400" dirty="0" smtClean="0"/>
              <a:t>Hoe zou je dit verder invullen?</a:t>
            </a:r>
          </a:p>
          <a:p>
            <a:pPr>
              <a:buNone/>
            </a:pPr>
            <a:endParaRPr lang="nl-NL" dirty="0" smtClean="0"/>
          </a:p>
          <a:p>
            <a:pPr>
              <a:buNone/>
            </a:pPr>
            <a:endParaRPr lang="nl-NL" dirty="0" smtClean="0"/>
          </a:p>
          <a:p>
            <a:endParaRPr lang="nl-NL" dirty="0" smtClean="0"/>
          </a:p>
        </p:txBody>
      </p:sp>
      <p:sp>
        <p:nvSpPr>
          <p:cNvPr id="4" name="Slide Number Placeholder 3"/>
          <p:cNvSpPr>
            <a:spLocks noGrp="1"/>
          </p:cNvSpPr>
          <p:nvPr>
            <p:ph type="sldNum" sz="quarter" idx="10"/>
          </p:nvPr>
        </p:nvSpPr>
        <p:spPr/>
        <p:txBody>
          <a:bodyPr/>
          <a:lstStyle/>
          <a:p>
            <a:pPr>
              <a:defRPr/>
            </a:pPr>
            <a:fld id="{6960E188-C1CA-4DC2-BA97-471A63C1EEF8}" type="slidenum">
              <a:rPr lang="nl-NL" smtClean="0"/>
              <a:pPr>
                <a:defRPr/>
              </a:pPr>
              <a:t>19</a:t>
            </a:fld>
            <a:endParaRPr lang="nl-NL" dirty="0"/>
          </a:p>
        </p:txBody>
      </p:sp>
    </p:spTree>
    <p:extLst>
      <p:ext uri="{BB962C8B-B14F-4D97-AF65-F5344CB8AC3E}">
        <p14:creationId xmlns:p14="http://schemas.microsoft.com/office/powerpoint/2010/main" val="106437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99592" y="260648"/>
            <a:ext cx="7315200" cy="648072"/>
          </a:xfrm>
        </p:spPr>
        <p:txBody>
          <a:bodyPr>
            <a:normAutofit fontScale="90000"/>
          </a:bodyPr>
          <a:lstStyle/>
          <a:p>
            <a:pPr algn="l"/>
            <a:r>
              <a:rPr lang="nl-NL" dirty="0" smtClean="0"/>
              <a:t/>
            </a:r>
            <a:br>
              <a:rPr lang="nl-NL" dirty="0" smtClean="0"/>
            </a:br>
            <a:r>
              <a:rPr lang="nl-NL" dirty="0" smtClean="0"/>
              <a:t/>
            </a:r>
            <a:br>
              <a:rPr lang="nl-NL" dirty="0" smtClean="0"/>
            </a:br>
            <a:r>
              <a:rPr lang="nl-NL" dirty="0" smtClean="0"/>
              <a:t>Overzicht bijeenkomsten</a:t>
            </a:r>
            <a:br>
              <a:rPr lang="nl-NL" dirty="0" smtClean="0"/>
            </a:br>
            <a:r>
              <a:rPr lang="nl-NL" dirty="0" smtClean="0"/>
              <a:t/>
            </a:r>
            <a:br>
              <a:rPr lang="nl-NL" dirty="0" smtClean="0"/>
            </a:br>
            <a:endParaRPr lang="nl-NL" dirty="0" smtClean="0"/>
          </a:p>
        </p:txBody>
      </p:sp>
      <p:sp>
        <p:nvSpPr>
          <p:cNvPr id="22531" name="Content Placeholder 2"/>
          <p:cNvSpPr>
            <a:spLocks noGrp="1"/>
          </p:cNvSpPr>
          <p:nvPr>
            <p:ph sz="half" idx="1"/>
          </p:nvPr>
        </p:nvSpPr>
        <p:spPr>
          <a:xfrm>
            <a:off x="1259632" y="1052736"/>
            <a:ext cx="7488832" cy="4618856"/>
          </a:xfrm>
        </p:spPr>
        <p:txBody>
          <a:bodyPr/>
          <a:lstStyle/>
          <a:p>
            <a:pPr>
              <a:buNone/>
            </a:pPr>
            <a:endParaRPr lang="nl-NL" sz="2000" b="1" dirty="0" smtClean="0"/>
          </a:p>
          <a:p>
            <a:pPr>
              <a:buNone/>
            </a:pPr>
            <a:r>
              <a:rPr lang="nl-NL" sz="2200" dirty="0" smtClean="0"/>
              <a:t>Bijeenkomst 1		Visie en uitgangspunten </a:t>
            </a:r>
          </a:p>
          <a:p>
            <a:pPr>
              <a:buNone/>
            </a:pPr>
            <a:r>
              <a:rPr lang="nl-NL" sz="2200" dirty="0" smtClean="0"/>
              <a:t>Bijeenkomst 2 		Beginsituatie bepalen en leerling plaatsen in 					leerroute</a:t>
            </a:r>
          </a:p>
          <a:p>
            <a:pPr>
              <a:buNone/>
            </a:pPr>
            <a:r>
              <a:rPr lang="nl-NL" sz="2200" dirty="0" smtClean="0"/>
              <a:t>Bijeenkomst 3		Doelen selecteren en vastleggen</a:t>
            </a:r>
          </a:p>
          <a:p>
            <a:pPr>
              <a:buNone/>
            </a:pPr>
            <a:r>
              <a:rPr lang="nl-NL" sz="2200" b="1" dirty="0" smtClean="0"/>
              <a:t>Bijeenkomst 4		Formuleren van onderwijsaanbod  							(werkgroep)</a:t>
            </a:r>
          </a:p>
          <a:p>
            <a:pPr>
              <a:buNone/>
            </a:pPr>
            <a:r>
              <a:rPr lang="nl-NL" sz="2200" dirty="0" smtClean="0"/>
              <a:t>Bijeenkomst 5		Uitvoeren en evalueren van 			 						onderwijsaanbod</a:t>
            </a:r>
          </a:p>
          <a:p>
            <a:pPr>
              <a:buNone/>
            </a:pPr>
            <a:r>
              <a:rPr lang="nl-NL" sz="2200" dirty="0" smtClean="0"/>
              <a:t>Bijeenkomst 6		Evalueren op </a:t>
            </a:r>
            <a:r>
              <a:rPr lang="nl-NL" sz="2200" dirty="0" err="1" smtClean="0"/>
              <a:t>leerlingniveau</a:t>
            </a:r>
            <a:endParaRPr lang="nl-NL" sz="2200" dirty="0" smtClean="0"/>
          </a:p>
          <a:p>
            <a:pPr>
              <a:buNone/>
            </a:pPr>
            <a:r>
              <a:rPr lang="nl-NL" sz="2200" dirty="0" smtClean="0"/>
              <a:t>Bijeenkomst 7		Evalueren op schoolniveau</a:t>
            </a:r>
          </a:p>
          <a:p>
            <a:endParaRPr lang="nl-NL" sz="2200" dirty="0" smtClean="0"/>
          </a:p>
        </p:txBody>
      </p:sp>
      <p:sp>
        <p:nvSpPr>
          <p:cNvPr id="4" name="Slide Number Placeholder 3"/>
          <p:cNvSpPr>
            <a:spLocks noGrp="1"/>
          </p:cNvSpPr>
          <p:nvPr>
            <p:ph type="sldNum" sz="quarter" idx="12"/>
          </p:nvPr>
        </p:nvSpPr>
        <p:spPr/>
        <p:txBody>
          <a:bodyPr/>
          <a:lstStyle/>
          <a:p>
            <a:pPr>
              <a:defRPr/>
            </a:pPr>
            <a:fld id="{31315815-2FCA-4E60-9470-7607BA9BE3B2}" type="slidenum">
              <a:rPr lang="nl-NL"/>
              <a:pPr>
                <a:defRPr/>
              </a:pPr>
              <a:t>2</a:t>
            </a:fld>
            <a:endParaRPr lang="nl-NL" dirty="0"/>
          </a:p>
        </p:txBody>
      </p:sp>
    </p:spTree>
    <p:extLst>
      <p:ext uri="{BB962C8B-B14F-4D97-AF65-F5344CB8AC3E}">
        <p14:creationId xmlns:p14="http://schemas.microsoft.com/office/powerpoint/2010/main" val="3326852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99592" y="764704"/>
          <a:ext cx="7560841" cy="4824535"/>
        </p:xfrm>
        <a:graphic>
          <a:graphicData uri="http://schemas.openxmlformats.org/drawingml/2006/table">
            <a:tbl>
              <a:tblPr/>
              <a:tblGrid>
                <a:gridCol w="608701"/>
                <a:gridCol w="1319593"/>
                <a:gridCol w="1145044"/>
                <a:gridCol w="1259929"/>
                <a:gridCol w="1075858"/>
                <a:gridCol w="1075858"/>
                <a:gridCol w="1075858"/>
              </a:tblGrid>
              <a:tr h="1137446">
                <a:tc>
                  <a:txBody>
                    <a:bodyPr/>
                    <a:lstStyle/>
                    <a:p>
                      <a:pPr algn="l">
                        <a:lnSpc>
                          <a:spcPct val="115000"/>
                        </a:lnSpc>
                        <a:spcAft>
                          <a:spcPts val="0"/>
                        </a:spcAft>
                      </a:pPr>
                      <a:r>
                        <a:rPr lang="nl-NL" sz="900" b="1">
                          <a:latin typeface="Calibri"/>
                          <a:ea typeface="Calibri"/>
                          <a:cs typeface="Times New Roman"/>
                        </a:rPr>
                        <a:t>Leer-</a:t>
                      </a:r>
                      <a:endParaRPr lang="nl-NL" sz="900">
                        <a:latin typeface="Calibri"/>
                        <a:ea typeface="Calibri"/>
                        <a:cs typeface="Times New Roman"/>
                      </a:endParaRPr>
                    </a:p>
                    <a:p>
                      <a:pPr algn="l">
                        <a:lnSpc>
                          <a:spcPct val="115000"/>
                        </a:lnSpc>
                        <a:spcAft>
                          <a:spcPts val="0"/>
                        </a:spcAft>
                      </a:pPr>
                      <a:r>
                        <a:rPr lang="nl-NL" sz="900" b="1">
                          <a:latin typeface="Calibri"/>
                          <a:ea typeface="Calibri"/>
                          <a:cs typeface="Times New Roman"/>
                        </a:rPr>
                        <a:t>route &gt; </a:t>
                      </a:r>
                      <a:endParaRPr lang="nl-NL" sz="9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nl-NL" sz="900" b="1">
                          <a:latin typeface="Calibri"/>
                          <a:ea typeface="Calibri"/>
                          <a:cs typeface="Times New Roman"/>
                        </a:rPr>
                        <a:t>Rekeninhoud</a:t>
                      </a:r>
                      <a:endParaRPr lang="nl-NL" sz="900">
                        <a:latin typeface="Calibri"/>
                        <a:ea typeface="Calibri"/>
                        <a:cs typeface="Times New Roman"/>
                      </a:endParaRPr>
                    </a:p>
                    <a:p>
                      <a:pPr algn="l">
                        <a:lnSpc>
                          <a:spcPct val="115000"/>
                        </a:lnSpc>
                        <a:spcAft>
                          <a:spcPts val="0"/>
                        </a:spcAft>
                      </a:pPr>
                      <a:r>
                        <a:rPr lang="nl-NL" sz="900" b="1">
                          <a:latin typeface="Calibri"/>
                          <a:ea typeface="Calibri"/>
                          <a:cs typeface="Times New Roman"/>
                        </a:rPr>
                        <a:t>Instructie +</a:t>
                      </a:r>
                      <a:endParaRPr lang="nl-NL" sz="9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nl-NL" sz="900" b="1">
                          <a:latin typeface="Calibri"/>
                          <a:ea typeface="Calibri"/>
                          <a:cs typeface="Times New Roman"/>
                        </a:rPr>
                        <a:t>Rekeninhoud</a:t>
                      </a:r>
                      <a:endParaRPr lang="nl-NL" sz="900">
                        <a:latin typeface="Calibri"/>
                        <a:ea typeface="Calibri"/>
                        <a:cs typeface="Times New Roman"/>
                      </a:endParaRPr>
                    </a:p>
                    <a:p>
                      <a:pPr algn="l">
                        <a:lnSpc>
                          <a:spcPct val="115000"/>
                        </a:lnSpc>
                        <a:spcAft>
                          <a:spcPts val="0"/>
                        </a:spcAft>
                      </a:pPr>
                      <a:r>
                        <a:rPr lang="nl-NL" sz="900" b="1">
                          <a:latin typeface="Calibri"/>
                          <a:ea typeface="Calibri"/>
                          <a:cs typeface="Times New Roman"/>
                        </a:rPr>
                        <a:t>Instructie +</a:t>
                      </a:r>
                      <a:endParaRPr lang="nl-NL" sz="9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nl-NL" sz="900" b="1">
                          <a:latin typeface="Calibri"/>
                          <a:ea typeface="Calibri"/>
                          <a:cs typeface="Times New Roman"/>
                        </a:rPr>
                        <a:t>Rekeninhoud</a:t>
                      </a:r>
                      <a:endParaRPr lang="nl-NL" sz="900">
                        <a:latin typeface="Calibri"/>
                        <a:ea typeface="Calibri"/>
                        <a:cs typeface="Times New Roman"/>
                      </a:endParaRPr>
                    </a:p>
                    <a:p>
                      <a:pPr algn="l">
                        <a:lnSpc>
                          <a:spcPct val="115000"/>
                        </a:lnSpc>
                        <a:spcAft>
                          <a:spcPts val="0"/>
                        </a:spcAft>
                      </a:pPr>
                      <a:r>
                        <a:rPr lang="nl-NL" sz="900" b="1">
                          <a:latin typeface="Calibri"/>
                          <a:ea typeface="Calibri"/>
                          <a:cs typeface="Times New Roman"/>
                        </a:rPr>
                        <a:t>Instructie </a:t>
                      </a:r>
                      <a:r>
                        <a:rPr lang="nl-NL" sz="900" b="1" u="sng">
                          <a:latin typeface="Calibri"/>
                          <a:ea typeface="Calibri"/>
                          <a:cs typeface="Times New Roman"/>
                        </a:rPr>
                        <a:t>+</a:t>
                      </a:r>
                      <a:r>
                        <a:rPr lang="nl-NL" sz="900" b="1">
                          <a:latin typeface="Calibri"/>
                          <a:ea typeface="Calibri"/>
                          <a:cs typeface="Times New Roman"/>
                        </a:rPr>
                        <a:t> &amp; verwerking +</a:t>
                      </a:r>
                      <a:endParaRPr lang="nl-NL" sz="9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nl-NL" sz="900" b="1">
                          <a:latin typeface="Calibri"/>
                          <a:ea typeface="Calibri"/>
                          <a:cs typeface="Times New Roman"/>
                        </a:rPr>
                        <a:t>Rekeninhoud</a:t>
                      </a:r>
                      <a:endParaRPr lang="nl-NL" sz="900">
                        <a:latin typeface="Calibri"/>
                        <a:ea typeface="Calibri"/>
                        <a:cs typeface="Times New Roman"/>
                      </a:endParaRPr>
                    </a:p>
                    <a:p>
                      <a:pPr algn="l">
                        <a:lnSpc>
                          <a:spcPct val="115000"/>
                        </a:lnSpc>
                        <a:spcAft>
                          <a:spcPts val="0"/>
                        </a:spcAft>
                      </a:pPr>
                      <a:r>
                        <a:rPr lang="nl-NL" sz="900" b="1">
                          <a:latin typeface="Calibri"/>
                          <a:ea typeface="Calibri"/>
                          <a:cs typeface="Times New Roman"/>
                        </a:rPr>
                        <a:t>Verwerking +</a:t>
                      </a:r>
                      <a:endParaRPr lang="nl-NL" sz="9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nl-NL" sz="900" b="1">
                          <a:latin typeface="Calibri"/>
                          <a:ea typeface="Calibri"/>
                          <a:cs typeface="Times New Roman"/>
                        </a:rPr>
                        <a:t>Rekeninhoud</a:t>
                      </a:r>
                      <a:endParaRPr lang="nl-NL" sz="900">
                        <a:latin typeface="Calibri"/>
                        <a:ea typeface="Calibri"/>
                        <a:cs typeface="Times New Roman"/>
                      </a:endParaRPr>
                    </a:p>
                    <a:p>
                      <a:pPr algn="l">
                        <a:lnSpc>
                          <a:spcPct val="115000"/>
                        </a:lnSpc>
                        <a:spcAft>
                          <a:spcPts val="0"/>
                        </a:spcAft>
                      </a:pPr>
                      <a:r>
                        <a:rPr lang="nl-NL" sz="900" b="1">
                          <a:latin typeface="Calibri"/>
                          <a:ea typeface="Calibri"/>
                          <a:cs typeface="Times New Roman"/>
                        </a:rPr>
                        <a:t>Verwerking +</a:t>
                      </a:r>
                      <a:endParaRPr lang="nl-NL" sz="9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nl-NL" sz="900" b="1">
                          <a:latin typeface="Calibri"/>
                          <a:ea typeface="Calibri"/>
                          <a:cs typeface="Times New Roman"/>
                        </a:rPr>
                        <a:t>Rekeninhoud</a:t>
                      </a:r>
                      <a:endParaRPr lang="nl-NL" sz="900">
                        <a:latin typeface="Calibri"/>
                        <a:ea typeface="Calibri"/>
                        <a:cs typeface="Times New Roman"/>
                      </a:endParaRPr>
                    </a:p>
                    <a:p>
                      <a:pPr algn="l">
                        <a:lnSpc>
                          <a:spcPct val="115000"/>
                        </a:lnSpc>
                        <a:spcAft>
                          <a:spcPts val="0"/>
                        </a:spcAft>
                      </a:pPr>
                      <a:r>
                        <a:rPr lang="nl-NL" sz="900" b="1">
                          <a:latin typeface="Calibri"/>
                          <a:ea typeface="Calibri"/>
                          <a:cs typeface="Times New Roman"/>
                        </a:rPr>
                        <a:t>Klassikaal</a:t>
                      </a:r>
                      <a:endParaRPr lang="nl-NL" sz="900">
                        <a:latin typeface="Calibri"/>
                        <a:ea typeface="Calibri"/>
                        <a:cs typeface="Times New Roman"/>
                      </a:endParaRPr>
                    </a:p>
                    <a:p>
                      <a:pPr algn="l">
                        <a:lnSpc>
                          <a:spcPct val="115000"/>
                        </a:lnSpc>
                        <a:spcAft>
                          <a:spcPts val="0"/>
                        </a:spcAft>
                      </a:pPr>
                      <a:r>
                        <a:rPr lang="nl-NL" sz="900" b="1">
                          <a:latin typeface="Calibri"/>
                          <a:ea typeface="Calibri"/>
                          <a:cs typeface="Times New Roman"/>
                        </a:rPr>
                        <a:t>automatiseren</a:t>
                      </a:r>
                      <a:endParaRPr lang="nl-NL" sz="9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0499">
                <a:tc>
                  <a:txBody>
                    <a:bodyPr/>
                    <a:lstStyle/>
                    <a:p>
                      <a:pPr algn="l">
                        <a:lnSpc>
                          <a:spcPct val="115000"/>
                        </a:lnSpc>
                        <a:spcAft>
                          <a:spcPts val="0"/>
                        </a:spcAft>
                      </a:pPr>
                      <a:r>
                        <a:rPr lang="nl-NL" sz="900" b="1">
                          <a:latin typeface="Calibri"/>
                          <a:ea typeface="Calibri"/>
                          <a:cs typeface="Times New Roman"/>
                        </a:rPr>
                        <a:t>Blok 1/2/3</a:t>
                      </a:r>
                      <a:endParaRPr lang="nl-NL" sz="9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nl-NL" sz="600">
                        <a:latin typeface="Calibri"/>
                        <a:ea typeface="Calibri"/>
                        <a:cs typeface="Times New Roman"/>
                      </a:endParaRPr>
                    </a:p>
                    <a:p>
                      <a:pPr marL="457200" algn="l">
                        <a:lnSpc>
                          <a:spcPct val="115000"/>
                        </a:lnSpc>
                        <a:spcAft>
                          <a:spcPts val="0"/>
                        </a:spcAft>
                      </a:pPr>
                      <a:r>
                        <a:rPr lang="nl-NL" sz="600">
                          <a:latin typeface="Calibri"/>
                          <a:ea typeface="Calibri"/>
                          <a:cs typeface="Times New Roman"/>
                        </a:rPr>
                        <a:t>Doelenlijst:</a:t>
                      </a:r>
                      <a:endParaRPr lang="nl-NL" sz="900">
                        <a:latin typeface="Calibri"/>
                        <a:ea typeface="Calibri"/>
                        <a:cs typeface="Times New Roman"/>
                      </a:endParaRPr>
                    </a:p>
                    <a:p>
                      <a:pPr marL="457200" algn="l">
                        <a:lnSpc>
                          <a:spcPct val="115000"/>
                        </a:lnSpc>
                        <a:spcAft>
                          <a:spcPts val="0"/>
                        </a:spcAft>
                      </a:pPr>
                      <a:r>
                        <a:rPr lang="nl-NL" sz="600">
                          <a:latin typeface="Calibri"/>
                          <a:ea typeface="Calibri"/>
                          <a:cs typeface="Times New Roman"/>
                        </a:rPr>
                        <a:t>Doel:</a:t>
                      </a:r>
                      <a:endParaRPr lang="nl-NL" sz="900">
                        <a:latin typeface="Calibri"/>
                        <a:ea typeface="Calibri"/>
                        <a:cs typeface="Times New Roman"/>
                      </a:endParaRPr>
                    </a:p>
                    <a:p>
                      <a:pPr marL="457200" algn="l">
                        <a:lnSpc>
                          <a:spcPct val="115000"/>
                        </a:lnSpc>
                        <a:spcAft>
                          <a:spcPts val="0"/>
                        </a:spcAft>
                      </a:pPr>
                      <a:r>
                        <a:rPr lang="nl-NL" sz="600">
                          <a:latin typeface="Calibri"/>
                          <a:ea typeface="Calibri"/>
                          <a:cs typeface="Times New Roman"/>
                        </a:rPr>
                        <a:t>Welke stap uit de doelenlijst?</a:t>
                      </a:r>
                      <a:endParaRPr lang="nl-NL" sz="900">
                        <a:latin typeface="Calibri"/>
                        <a:ea typeface="Calibri"/>
                        <a:cs typeface="Times New Roman"/>
                      </a:endParaRPr>
                    </a:p>
                    <a:p>
                      <a:pPr marL="457200" algn="l">
                        <a:lnSpc>
                          <a:spcPct val="115000"/>
                        </a:lnSpc>
                        <a:spcAft>
                          <a:spcPts val="0"/>
                        </a:spcAft>
                      </a:pPr>
                      <a:r>
                        <a:rPr lang="nl-NL" sz="600">
                          <a:latin typeface="Calibri"/>
                          <a:ea typeface="Calibri"/>
                          <a:cs typeface="Times New Roman"/>
                        </a:rPr>
                        <a:t>Welke lessen uit de</a:t>
                      </a:r>
                      <a:endParaRPr lang="nl-NL" sz="900">
                        <a:latin typeface="Calibri"/>
                        <a:ea typeface="Calibri"/>
                        <a:cs typeface="Times New Roman"/>
                      </a:endParaRPr>
                    </a:p>
                    <a:p>
                      <a:pPr marL="457200" algn="l">
                        <a:lnSpc>
                          <a:spcPct val="115000"/>
                        </a:lnSpc>
                        <a:spcAft>
                          <a:spcPts val="0"/>
                        </a:spcAft>
                      </a:pPr>
                      <a:r>
                        <a:rPr lang="nl-NL" sz="600">
                          <a:latin typeface="Calibri"/>
                          <a:ea typeface="Calibri"/>
                          <a:cs typeface="Times New Roman"/>
                        </a:rPr>
                        <a:t>methode?</a:t>
                      </a:r>
                      <a:endParaRPr lang="nl-NL" sz="9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nl-NL" sz="9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nl-NL" sz="6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nl-NL" sz="6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nl-NL" sz="6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nl-NL" sz="6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295">
                <a:tc>
                  <a:txBody>
                    <a:bodyPr/>
                    <a:lstStyle/>
                    <a:p>
                      <a:pPr algn="l">
                        <a:lnSpc>
                          <a:spcPct val="115000"/>
                        </a:lnSpc>
                        <a:spcAft>
                          <a:spcPts val="0"/>
                        </a:spcAft>
                      </a:pPr>
                      <a:r>
                        <a:rPr lang="nl-NL" sz="900" b="1">
                          <a:latin typeface="Calibri"/>
                          <a:ea typeface="Calibri"/>
                          <a:cs typeface="Times New Roman"/>
                        </a:rPr>
                        <a:t>Blok </a:t>
                      </a:r>
                      <a:endParaRPr lang="nl-NL" sz="900">
                        <a:latin typeface="Calibri"/>
                        <a:ea typeface="Calibri"/>
                        <a:cs typeface="Times New Roman"/>
                      </a:endParaRPr>
                    </a:p>
                    <a:p>
                      <a:pPr algn="l">
                        <a:lnSpc>
                          <a:spcPct val="115000"/>
                        </a:lnSpc>
                        <a:spcAft>
                          <a:spcPts val="0"/>
                        </a:spcAft>
                      </a:pPr>
                      <a:r>
                        <a:rPr lang="nl-NL" sz="900" b="1">
                          <a:latin typeface="Calibri"/>
                          <a:ea typeface="Calibri"/>
                          <a:cs typeface="Times New Roman"/>
                        </a:rPr>
                        <a:t>4/5</a:t>
                      </a:r>
                      <a:endParaRPr lang="nl-NL" sz="9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nl-NL" sz="6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nl-NL" sz="9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nl-NL" sz="6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nl-NL" sz="6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nl-NL" sz="6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nl-NL" sz="6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295">
                <a:tc>
                  <a:txBody>
                    <a:bodyPr/>
                    <a:lstStyle/>
                    <a:p>
                      <a:pPr algn="l">
                        <a:lnSpc>
                          <a:spcPct val="115000"/>
                        </a:lnSpc>
                        <a:spcAft>
                          <a:spcPts val="0"/>
                        </a:spcAft>
                      </a:pPr>
                      <a:r>
                        <a:rPr lang="nl-NL" sz="900" b="1">
                          <a:latin typeface="Calibri"/>
                          <a:ea typeface="Calibri"/>
                          <a:cs typeface="Times New Roman"/>
                        </a:rPr>
                        <a:t>Blok </a:t>
                      </a:r>
                      <a:endParaRPr lang="nl-NL" sz="900">
                        <a:latin typeface="Calibri"/>
                        <a:ea typeface="Calibri"/>
                        <a:cs typeface="Times New Roman"/>
                      </a:endParaRPr>
                    </a:p>
                    <a:p>
                      <a:pPr algn="l">
                        <a:lnSpc>
                          <a:spcPct val="115000"/>
                        </a:lnSpc>
                        <a:spcAft>
                          <a:spcPts val="0"/>
                        </a:spcAft>
                      </a:pPr>
                      <a:r>
                        <a:rPr lang="nl-NL" sz="900" b="1">
                          <a:latin typeface="Calibri"/>
                          <a:ea typeface="Calibri"/>
                          <a:cs typeface="Times New Roman"/>
                        </a:rPr>
                        <a:t>6/7</a:t>
                      </a:r>
                      <a:endParaRPr lang="nl-NL" sz="9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nl-NL" sz="6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nl-NL" sz="9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nl-NL" sz="6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nl-NL" sz="6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nl-NL" sz="60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nl-NL" sz="600" dirty="0">
                        <a:latin typeface="Calibri"/>
                        <a:ea typeface="Calibri"/>
                        <a:cs typeface="Times New Roman"/>
                      </a:endParaRPr>
                    </a:p>
                  </a:txBody>
                  <a:tcPr marL="55209" marR="55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34413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08720"/>
            <a:ext cx="7315200" cy="792088"/>
          </a:xfrm>
        </p:spPr>
        <p:txBody>
          <a:bodyPr>
            <a:normAutofit fontScale="90000"/>
          </a:bodyPr>
          <a:lstStyle/>
          <a:p>
            <a:pPr algn="l"/>
            <a:r>
              <a:rPr lang="nl-NL" dirty="0" smtClean="0"/>
              <a:t>Intensiteit van de instructie…</a:t>
            </a:r>
            <a:r>
              <a:rPr lang="nl-NL" b="1" dirty="0" smtClean="0"/>
              <a:t/>
            </a:r>
            <a:br>
              <a:rPr lang="nl-NL" b="1" dirty="0" smtClean="0"/>
            </a:br>
            <a:endParaRPr lang="nl-NL" b="1" dirty="0"/>
          </a:p>
        </p:txBody>
      </p:sp>
      <p:sp>
        <p:nvSpPr>
          <p:cNvPr id="3" name="Content Placeholder 2"/>
          <p:cNvSpPr>
            <a:spLocks noGrp="1"/>
          </p:cNvSpPr>
          <p:nvPr>
            <p:ph idx="1"/>
          </p:nvPr>
        </p:nvSpPr>
        <p:spPr>
          <a:xfrm>
            <a:off x="990600" y="1556792"/>
            <a:ext cx="7162800" cy="4539208"/>
          </a:xfrm>
        </p:spPr>
        <p:txBody>
          <a:bodyPr/>
          <a:lstStyle/>
          <a:p>
            <a:pPr>
              <a:buNone/>
            </a:pPr>
            <a:r>
              <a:rPr lang="nl-NL" sz="2400" dirty="0" smtClean="0"/>
              <a:t>Er moeten 6 onderdelen aan de orde komen</a:t>
            </a:r>
          </a:p>
          <a:p>
            <a:pPr>
              <a:buNone/>
            </a:pPr>
            <a:r>
              <a:rPr lang="nl-NL" sz="2400" dirty="0" smtClean="0"/>
              <a:t>Maar: niet allemaal tegelijk en even intensief</a:t>
            </a:r>
          </a:p>
          <a:p>
            <a:pPr>
              <a:buNone/>
            </a:pPr>
            <a:endParaRPr lang="nl-NL" sz="2400" dirty="0" smtClean="0"/>
          </a:p>
          <a:p>
            <a:pPr>
              <a:buFont typeface="Wingdings"/>
              <a:buChar char="Ø"/>
            </a:pPr>
            <a:r>
              <a:rPr lang="nl-NL" sz="2400" dirty="0" smtClean="0"/>
              <a:t>Hoe zijn de rekenonderdelen verspreid over het leerjaar?</a:t>
            </a:r>
          </a:p>
          <a:p>
            <a:pPr>
              <a:buFont typeface="Wingdings"/>
              <a:buChar char="Ø"/>
            </a:pPr>
            <a:r>
              <a:rPr lang="nl-NL" sz="2400" dirty="0" smtClean="0"/>
              <a:t>Hoeveel tijd is per onderdeel ingeruimd?</a:t>
            </a:r>
          </a:p>
          <a:p>
            <a:pPr>
              <a:buFont typeface="Wingdings"/>
              <a:buChar char="Ø"/>
            </a:pPr>
            <a:r>
              <a:rPr lang="nl-NL" sz="2400" dirty="0" smtClean="0"/>
              <a:t>Is er veel of weinig instructie nodig voor dit onderdeel?</a:t>
            </a:r>
          </a:p>
          <a:p>
            <a:pPr>
              <a:buNone/>
            </a:pPr>
            <a:r>
              <a:rPr lang="nl-NL" sz="2400" dirty="0" smtClean="0"/>
              <a:t>	(instructie+, instructie </a:t>
            </a:r>
            <a:r>
              <a:rPr lang="nl-NL" sz="2400" u="sng" dirty="0" smtClean="0"/>
              <a:t>+</a:t>
            </a:r>
            <a:r>
              <a:rPr lang="nl-NL" sz="2400" dirty="0" smtClean="0"/>
              <a:t>, verwerking +)</a:t>
            </a:r>
          </a:p>
          <a:p>
            <a:pPr>
              <a:buNone/>
            </a:pPr>
            <a:endParaRPr lang="nl-NL" sz="2400" dirty="0"/>
          </a:p>
        </p:txBody>
      </p:sp>
    </p:spTree>
    <p:extLst>
      <p:ext uri="{BB962C8B-B14F-4D97-AF65-F5344CB8AC3E}">
        <p14:creationId xmlns:p14="http://schemas.microsoft.com/office/powerpoint/2010/main" val="773512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l-NL" dirty="0" smtClean="0"/>
              <a:t>Opdracht</a:t>
            </a:r>
            <a:endParaRPr lang="nl-NL" dirty="0"/>
          </a:p>
        </p:txBody>
      </p:sp>
      <p:sp>
        <p:nvSpPr>
          <p:cNvPr id="3" name="Content Placeholder 2"/>
          <p:cNvSpPr>
            <a:spLocks noGrp="1"/>
          </p:cNvSpPr>
          <p:nvPr>
            <p:ph idx="1"/>
          </p:nvPr>
        </p:nvSpPr>
        <p:spPr/>
        <p:txBody>
          <a:bodyPr/>
          <a:lstStyle/>
          <a:p>
            <a:pPr>
              <a:buNone/>
            </a:pPr>
            <a:r>
              <a:rPr lang="nl-NL" sz="2800" dirty="0" smtClean="0"/>
              <a:t>Zet je eigen groepsplan om in een </a:t>
            </a:r>
          </a:p>
          <a:p>
            <a:pPr>
              <a:buNone/>
            </a:pPr>
            <a:r>
              <a:rPr lang="nl-NL" sz="2800" dirty="0" smtClean="0"/>
              <a:t>lesblokplan.</a:t>
            </a:r>
          </a:p>
          <a:p>
            <a:pPr>
              <a:buNone/>
            </a:pPr>
            <a:endParaRPr lang="nl-NL" sz="2800" dirty="0" smtClean="0"/>
          </a:p>
          <a:p>
            <a:pPr>
              <a:buNone/>
            </a:pPr>
            <a:r>
              <a:rPr lang="nl-NL" sz="2800" dirty="0" smtClean="0"/>
              <a:t>Selecteer de belangrijkste rekenonderdelen </a:t>
            </a:r>
          </a:p>
          <a:p>
            <a:pPr>
              <a:buNone/>
            </a:pPr>
            <a:r>
              <a:rPr lang="nl-NL" sz="2800" dirty="0" smtClean="0"/>
              <a:t>en maak per onderdeel onderscheid in </a:t>
            </a:r>
          </a:p>
          <a:p>
            <a:pPr>
              <a:buNone/>
            </a:pPr>
            <a:r>
              <a:rPr lang="nl-NL" sz="2800" dirty="0" smtClean="0"/>
              <a:t>instructie of verwerking.</a:t>
            </a:r>
          </a:p>
          <a:p>
            <a:pPr>
              <a:buNone/>
            </a:pPr>
            <a:endParaRPr lang="nl-NL" dirty="0" smtClean="0"/>
          </a:p>
          <a:p>
            <a:pPr>
              <a:buNone/>
            </a:pPr>
            <a:endParaRPr lang="nl-NL" dirty="0" smtClean="0"/>
          </a:p>
          <a:p>
            <a:pPr>
              <a:buNone/>
            </a:pPr>
            <a:endParaRPr lang="nl-NL" dirty="0"/>
          </a:p>
        </p:txBody>
      </p:sp>
    </p:spTree>
    <p:extLst>
      <p:ext uri="{BB962C8B-B14F-4D97-AF65-F5344CB8AC3E}">
        <p14:creationId xmlns:p14="http://schemas.microsoft.com/office/powerpoint/2010/main" val="3766006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l-NL" dirty="0" smtClean="0"/>
              <a:t>Afspraken, aandachtspunten en …    </a:t>
            </a:r>
            <a:endParaRPr lang="nl-NL" dirty="0"/>
          </a:p>
        </p:txBody>
      </p:sp>
      <p:sp>
        <p:nvSpPr>
          <p:cNvPr id="3" name="Content Placeholder 2"/>
          <p:cNvSpPr>
            <a:spLocks noGrp="1"/>
          </p:cNvSpPr>
          <p:nvPr>
            <p:ph idx="1"/>
          </p:nvPr>
        </p:nvSpPr>
        <p:spPr>
          <a:xfrm>
            <a:off x="990600" y="1981200"/>
            <a:ext cx="7973888" cy="4114800"/>
          </a:xfrm>
        </p:spPr>
        <p:txBody>
          <a:bodyPr/>
          <a:lstStyle/>
          <a:p>
            <a:r>
              <a:rPr lang="nl-NL" sz="2400" dirty="0" smtClean="0"/>
              <a:t>Maak afspraken over lesobservaties en beeld-</a:t>
            </a:r>
          </a:p>
          <a:p>
            <a:pPr>
              <a:buNone/>
            </a:pPr>
            <a:r>
              <a:rPr lang="nl-NL" sz="2400" dirty="0" smtClean="0"/>
              <a:t>	opnamen in de periode tussen bijeenkomst 4 en 5.</a:t>
            </a:r>
          </a:p>
          <a:p>
            <a:r>
              <a:rPr lang="nl-NL" sz="2400" dirty="0" smtClean="0"/>
              <a:t>Maak in de observaties gebruik van het</a:t>
            </a:r>
          </a:p>
          <a:p>
            <a:pPr>
              <a:buNone/>
            </a:pPr>
            <a:r>
              <a:rPr lang="nl-NL" sz="2400" dirty="0" smtClean="0"/>
              <a:t>	observatieformulier uit bijlage 4.5</a:t>
            </a:r>
          </a:p>
          <a:p>
            <a:pPr>
              <a:buNone/>
            </a:pPr>
            <a:r>
              <a:rPr lang="nl-NL" sz="2400" dirty="0" smtClean="0"/>
              <a:t>	Dit is gebaseerd op het ERWD-protocol en beoogt toepassing van:</a:t>
            </a:r>
          </a:p>
          <a:p>
            <a:pPr lvl="1">
              <a:buFontTx/>
              <a:buChar char="-"/>
            </a:pPr>
            <a:r>
              <a:rPr lang="nl-NL" sz="2400" dirty="0" smtClean="0"/>
              <a:t>het hoofdlijnenmodel</a:t>
            </a:r>
          </a:p>
          <a:p>
            <a:pPr lvl="1">
              <a:buFontTx/>
              <a:buChar char="-"/>
            </a:pPr>
            <a:r>
              <a:rPr lang="nl-NL" sz="2400" dirty="0" smtClean="0"/>
              <a:t>het handelingsmodel</a:t>
            </a:r>
          </a:p>
          <a:p>
            <a:r>
              <a:rPr lang="nl-NL" sz="2400" dirty="0" smtClean="0"/>
              <a:t>Aandachtspunten bij het observeren en nabespreken… </a:t>
            </a:r>
          </a:p>
          <a:p>
            <a:pPr>
              <a:buNone/>
            </a:pPr>
            <a:endParaRPr lang="nl-NL" dirty="0" smtClean="0"/>
          </a:p>
          <a:p>
            <a:pPr>
              <a:buNone/>
            </a:pPr>
            <a:endParaRPr lang="nl-NL" dirty="0" smtClean="0"/>
          </a:p>
          <a:p>
            <a:pPr>
              <a:buNone/>
            </a:pPr>
            <a:endParaRPr lang="nl-NL" dirty="0" smtClean="0"/>
          </a:p>
          <a:p>
            <a:pPr>
              <a:buNone/>
            </a:pPr>
            <a:endParaRPr lang="nl-NL" dirty="0"/>
          </a:p>
        </p:txBody>
      </p:sp>
    </p:spTree>
    <p:extLst>
      <p:ext uri="{BB962C8B-B14F-4D97-AF65-F5344CB8AC3E}">
        <p14:creationId xmlns:p14="http://schemas.microsoft.com/office/powerpoint/2010/main" val="646850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74638"/>
            <a:ext cx="8686800" cy="1143000"/>
          </a:xfrm>
        </p:spPr>
        <p:txBody>
          <a:bodyPr>
            <a:normAutofit fontScale="90000"/>
          </a:bodyPr>
          <a:lstStyle/>
          <a:p>
            <a:pPr algn="l"/>
            <a:r>
              <a:rPr lang="nl-NL" dirty="0" smtClean="0"/>
              <a:t>Afspraak: </a:t>
            </a:r>
            <a:r>
              <a:rPr lang="nl-NL" dirty="0" err="1" smtClean="0"/>
              <a:t>formatief</a:t>
            </a:r>
            <a:r>
              <a:rPr lang="nl-NL" dirty="0" smtClean="0"/>
              <a:t> evalueren en toetsen</a:t>
            </a:r>
            <a:endParaRPr lang="nl-NL" dirty="0"/>
          </a:p>
        </p:txBody>
      </p:sp>
      <p:sp>
        <p:nvSpPr>
          <p:cNvPr id="3" name="Tijdelijke aanduiding voor inhoud 2"/>
          <p:cNvSpPr>
            <a:spLocks noGrp="1"/>
          </p:cNvSpPr>
          <p:nvPr>
            <p:ph idx="1"/>
          </p:nvPr>
        </p:nvSpPr>
        <p:spPr>
          <a:xfrm>
            <a:off x="990600" y="1981200"/>
            <a:ext cx="7397824" cy="4114800"/>
          </a:xfrm>
        </p:spPr>
        <p:txBody>
          <a:bodyPr/>
          <a:lstStyle/>
          <a:p>
            <a:r>
              <a:rPr lang="nl-NL" sz="2400" dirty="0"/>
              <a:t>Neem aan het eind van het traject een toets af. Dit kan de Cito toets zijn, maar ook een </a:t>
            </a:r>
            <a:r>
              <a:rPr lang="nl-NL" sz="2400" dirty="0" err="1"/>
              <a:t>methodegebonden</a:t>
            </a:r>
            <a:r>
              <a:rPr lang="nl-NL" sz="2400" dirty="0"/>
              <a:t> toets, of zelf gemaakte </a:t>
            </a:r>
            <a:r>
              <a:rPr lang="nl-NL" sz="2400" dirty="0" err="1"/>
              <a:t>toetsitems</a:t>
            </a:r>
            <a:r>
              <a:rPr lang="nl-NL" sz="2400" dirty="0"/>
              <a:t>. </a:t>
            </a:r>
            <a:br>
              <a:rPr lang="nl-NL" sz="2400" dirty="0"/>
            </a:br>
            <a:r>
              <a:rPr lang="nl-NL" sz="2400" dirty="0"/>
              <a:t>Neem de </a:t>
            </a:r>
            <a:r>
              <a:rPr lang="nl-NL" sz="2400" dirty="0" err="1"/>
              <a:t>toetsresultaten</a:t>
            </a:r>
            <a:r>
              <a:rPr lang="nl-NL" sz="2400" dirty="0"/>
              <a:t> mee naar bijeenkomst 6. </a:t>
            </a:r>
          </a:p>
          <a:p>
            <a:r>
              <a:rPr lang="nl-NL" sz="2400" dirty="0" smtClean="0"/>
              <a:t>Kies </a:t>
            </a:r>
            <a:r>
              <a:rPr lang="nl-NL" sz="2400" dirty="0"/>
              <a:t>(ten minste) één van de in bijeenkomst 5 beschreven vormen van </a:t>
            </a:r>
            <a:r>
              <a:rPr lang="nl-NL" sz="2400" dirty="0" err="1"/>
              <a:t>formatieve</a:t>
            </a:r>
            <a:r>
              <a:rPr lang="nl-NL" sz="2400" dirty="0"/>
              <a:t> evaluatie en probeer die uit tijdens een van de rekenlessen (p.4-5). </a:t>
            </a:r>
            <a:r>
              <a:rPr lang="nl-NL" sz="2400" dirty="0" smtClean="0"/>
              <a:t/>
            </a:r>
            <a:br>
              <a:rPr lang="nl-NL" sz="2400" dirty="0" smtClean="0"/>
            </a:br>
            <a:r>
              <a:rPr lang="nl-NL" sz="2400" dirty="0" smtClean="0"/>
              <a:t>Noteer </a:t>
            </a:r>
            <a:r>
              <a:rPr lang="nl-NL" sz="2400" dirty="0"/>
              <a:t>je bevindingen en neem die mee naar bijeenkomst 6. </a:t>
            </a:r>
          </a:p>
          <a:p>
            <a:endParaRPr lang="nl-NL" dirty="0"/>
          </a:p>
        </p:txBody>
      </p:sp>
    </p:spTree>
    <p:extLst>
      <p:ext uri="{BB962C8B-B14F-4D97-AF65-F5344CB8AC3E}">
        <p14:creationId xmlns:p14="http://schemas.microsoft.com/office/powerpoint/2010/main" val="3647919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79512" y="573088"/>
            <a:ext cx="9289032" cy="917575"/>
          </a:xfrm>
        </p:spPr>
        <p:txBody>
          <a:bodyPr>
            <a:normAutofit fontScale="90000"/>
          </a:bodyPr>
          <a:lstStyle/>
          <a:p>
            <a:pPr algn="l"/>
            <a:r>
              <a:rPr lang="nl-NL" dirty="0" err="1"/>
              <a:t>U</a:t>
            </a:r>
            <a:r>
              <a:rPr lang="nl-NL" dirty="0" err="1" smtClean="0"/>
              <a:t>itzwaaier</a:t>
            </a:r>
            <a:r>
              <a:rPr lang="nl-NL" dirty="0" smtClean="0"/>
              <a:t>: Het spaarspel, </a:t>
            </a:r>
            <a:r>
              <a:rPr lang="nl-NL" i="1" dirty="0" smtClean="0"/>
              <a:t>Gewoon doen!</a:t>
            </a:r>
          </a:p>
        </p:txBody>
      </p:sp>
      <p:sp>
        <p:nvSpPr>
          <p:cNvPr id="4" name="Slide Number Placeholder 3"/>
          <p:cNvSpPr>
            <a:spLocks noGrp="1"/>
          </p:cNvSpPr>
          <p:nvPr>
            <p:ph type="sldNum" sz="quarter" idx="10"/>
          </p:nvPr>
        </p:nvSpPr>
        <p:spPr/>
        <p:txBody>
          <a:bodyPr/>
          <a:lstStyle/>
          <a:p>
            <a:pPr>
              <a:defRPr/>
            </a:pPr>
            <a:fld id="{611C55D1-18C1-4E3F-902A-153F5870B0CA}" type="slidenum">
              <a:rPr lang="nl-NL"/>
              <a:pPr>
                <a:defRPr/>
              </a:pPr>
              <a:t>25</a:t>
            </a:fld>
            <a:endParaRPr lang="nl-NL" dirty="0"/>
          </a:p>
        </p:txBody>
      </p:sp>
      <p:pic>
        <p:nvPicPr>
          <p:cNvPr id="36865" name="Picture 1"/>
          <p:cNvPicPr>
            <a:picLocks noGrp="1" noChangeAspect="1" noChangeArrowheads="1"/>
          </p:cNvPicPr>
          <p:nvPr>
            <p:ph idx="1"/>
          </p:nvPr>
        </p:nvPicPr>
        <p:blipFill>
          <a:blip r:embed="rId2" cstate="print"/>
          <a:srcRect l="6383" t="7429" r="3191" b="3425"/>
          <a:stretch>
            <a:fillRect/>
          </a:stretch>
        </p:blipFill>
        <p:spPr bwMode="auto">
          <a:xfrm>
            <a:off x="1475656" y="1844824"/>
            <a:ext cx="6120680" cy="3456384"/>
          </a:xfrm>
          <a:prstGeom prst="rect">
            <a:avLst/>
          </a:prstGeom>
          <a:noFill/>
          <a:ln w="9525">
            <a:noFill/>
            <a:miter lim="800000"/>
            <a:headEnd/>
            <a:tailEnd/>
          </a:ln>
        </p:spPr>
      </p:pic>
    </p:spTree>
    <p:extLst>
      <p:ext uri="{BB962C8B-B14F-4D97-AF65-F5344CB8AC3E}">
        <p14:creationId xmlns:p14="http://schemas.microsoft.com/office/powerpoint/2010/main" val="3102053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l-NL" dirty="0" smtClean="0"/>
              <a:t>Van bijeenkomst 3 naar 4…</a:t>
            </a:r>
            <a:endParaRPr lang="nl-NL" dirty="0"/>
          </a:p>
        </p:txBody>
      </p:sp>
      <p:sp>
        <p:nvSpPr>
          <p:cNvPr id="3" name="Content Placeholder 2"/>
          <p:cNvSpPr>
            <a:spLocks noGrp="1"/>
          </p:cNvSpPr>
          <p:nvPr>
            <p:ph idx="1"/>
          </p:nvPr>
        </p:nvSpPr>
        <p:spPr>
          <a:xfrm>
            <a:off x="611560" y="1417638"/>
            <a:ext cx="8229600" cy="4525963"/>
          </a:xfrm>
        </p:spPr>
        <p:txBody>
          <a:bodyPr>
            <a:normAutofit/>
          </a:bodyPr>
          <a:lstStyle/>
          <a:p>
            <a:pPr>
              <a:buNone/>
            </a:pPr>
            <a:r>
              <a:rPr lang="nl-NL" sz="2200" dirty="0" smtClean="0"/>
              <a:t>In bijeenkomst 3 ging het vooral over</a:t>
            </a:r>
          </a:p>
          <a:p>
            <a:pPr>
              <a:buFont typeface="Wingdings"/>
              <a:buChar char="Ø"/>
            </a:pPr>
            <a:r>
              <a:rPr lang="nl-NL" sz="2200" b="1" dirty="0" smtClean="0"/>
              <a:t>Het selecteren van doelen</a:t>
            </a:r>
          </a:p>
          <a:p>
            <a:pPr>
              <a:buNone/>
            </a:pPr>
            <a:endParaRPr lang="nl-NL" sz="2200" b="1" dirty="0" smtClean="0"/>
          </a:p>
          <a:p>
            <a:pPr>
              <a:buNone/>
            </a:pPr>
            <a:r>
              <a:rPr lang="nl-NL" sz="2200" dirty="0" smtClean="0"/>
              <a:t>Dit is geïllustreerd met voorbeelden uit de middenbouw</a:t>
            </a:r>
          </a:p>
          <a:p>
            <a:pPr>
              <a:buNone/>
            </a:pPr>
            <a:r>
              <a:rPr lang="nl-NL" sz="2200" dirty="0" smtClean="0"/>
              <a:t>(groep 4)</a:t>
            </a:r>
          </a:p>
          <a:p>
            <a:pPr>
              <a:buNone/>
            </a:pPr>
            <a:endParaRPr lang="nl-NL" sz="2200" dirty="0" smtClean="0"/>
          </a:p>
          <a:p>
            <a:pPr>
              <a:buNone/>
            </a:pPr>
            <a:r>
              <a:rPr lang="nl-NL" sz="2200" dirty="0" smtClean="0"/>
              <a:t>Bijeenkomst 4 gaat over:</a:t>
            </a:r>
          </a:p>
          <a:p>
            <a:pPr>
              <a:buFont typeface="Wingdings"/>
              <a:buChar char="Ø"/>
            </a:pPr>
            <a:r>
              <a:rPr lang="nl-NL" sz="2200" dirty="0" smtClean="0"/>
              <a:t>Het selecteren van doelen </a:t>
            </a:r>
          </a:p>
          <a:p>
            <a:pPr>
              <a:buFont typeface="Wingdings"/>
              <a:buChar char="Ø"/>
            </a:pPr>
            <a:r>
              <a:rPr lang="nl-NL" sz="2200" dirty="0" smtClean="0"/>
              <a:t>Het zoeken van activiteiten bij doelen</a:t>
            </a:r>
          </a:p>
          <a:p>
            <a:pPr>
              <a:buNone/>
            </a:pPr>
            <a:endParaRPr lang="nl-NL" sz="2200" dirty="0" smtClean="0"/>
          </a:p>
          <a:p>
            <a:pPr>
              <a:buNone/>
            </a:pPr>
            <a:r>
              <a:rPr lang="nl-NL" sz="2200" dirty="0" smtClean="0"/>
              <a:t>Nu gebruiken we voorbeelden uit de bovenbouw (groep 6-8) </a:t>
            </a:r>
          </a:p>
          <a:p>
            <a:pPr>
              <a:buNone/>
            </a:pPr>
            <a:endParaRPr lang="nl-NL" sz="2200" dirty="0" smtClean="0"/>
          </a:p>
        </p:txBody>
      </p:sp>
    </p:spTree>
    <p:extLst>
      <p:ext uri="{BB962C8B-B14F-4D97-AF65-F5344CB8AC3E}">
        <p14:creationId xmlns:p14="http://schemas.microsoft.com/office/powerpoint/2010/main" val="4018097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nl-NL" dirty="0" smtClean="0"/>
              <a:t>Inhoud van bijeenkomst 4</a:t>
            </a:r>
            <a:br>
              <a:rPr lang="nl-NL" dirty="0" smtClean="0"/>
            </a:br>
            <a:endParaRPr lang="nl-NL" dirty="0"/>
          </a:p>
        </p:txBody>
      </p:sp>
      <p:sp>
        <p:nvSpPr>
          <p:cNvPr id="4" name="Slide Number Placeholder 3"/>
          <p:cNvSpPr>
            <a:spLocks noGrp="1"/>
          </p:cNvSpPr>
          <p:nvPr>
            <p:ph type="sldNum" sz="quarter" idx="10"/>
          </p:nvPr>
        </p:nvSpPr>
        <p:spPr/>
        <p:txBody>
          <a:bodyPr/>
          <a:lstStyle/>
          <a:p>
            <a:pPr>
              <a:defRPr/>
            </a:pPr>
            <a:fld id="{6960E188-C1CA-4DC2-BA97-471A63C1EEF8}" type="slidenum">
              <a:rPr lang="nl-NL" smtClean="0"/>
              <a:pPr>
                <a:defRPr/>
              </a:pPr>
              <a:t>4</a:t>
            </a:fld>
            <a:endParaRPr lang="nl-NL" dirty="0"/>
          </a:p>
        </p:txBody>
      </p:sp>
      <p:sp>
        <p:nvSpPr>
          <p:cNvPr id="6" name="Content Placeholder 5"/>
          <p:cNvSpPr>
            <a:spLocks noGrp="1"/>
          </p:cNvSpPr>
          <p:nvPr>
            <p:ph idx="1"/>
          </p:nvPr>
        </p:nvSpPr>
        <p:spPr>
          <a:xfrm>
            <a:off x="990600" y="1484784"/>
            <a:ext cx="7469832" cy="3888432"/>
          </a:xfrm>
        </p:spPr>
        <p:txBody>
          <a:bodyPr/>
          <a:lstStyle/>
          <a:p>
            <a:pPr>
              <a:buFontTx/>
              <a:buChar char="-"/>
            </a:pPr>
            <a:r>
              <a:rPr lang="nl-NL" sz="2400" dirty="0" smtClean="0"/>
              <a:t>Optioneel: Rekeninspiratie, geld in het SO en SBO</a:t>
            </a:r>
          </a:p>
          <a:p>
            <a:pPr>
              <a:buFontTx/>
              <a:buChar char="-"/>
            </a:pPr>
            <a:r>
              <a:rPr lang="nl-NL" sz="2400" dirty="0" smtClean="0"/>
              <a:t>Terugblik op de tussentijdse opdracht</a:t>
            </a:r>
          </a:p>
          <a:p>
            <a:pPr>
              <a:buFontTx/>
              <a:buChar char="-"/>
            </a:pPr>
            <a:r>
              <a:rPr lang="nl-NL" sz="2400" dirty="0" smtClean="0"/>
              <a:t>Voorbeeld 1: Methode als bron, kijkje in de klas</a:t>
            </a:r>
          </a:p>
          <a:p>
            <a:pPr>
              <a:buFontTx/>
              <a:buChar char="-"/>
            </a:pPr>
            <a:r>
              <a:rPr lang="nl-NL" sz="2400" dirty="0" smtClean="0"/>
              <a:t>Voorbeeld 2: Casus hoofdrekenen tot 1000 / casus procenten</a:t>
            </a:r>
          </a:p>
          <a:p>
            <a:pPr>
              <a:buFontTx/>
              <a:buChar char="-"/>
            </a:pPr>
            <a:r>
              <a:rPr lang="nl-NL" sz="2400" dirty="0" smtClean="0"/>
              <a:t>Zelf onderwijsaanbod samenstellen: van groepsplan naar lesblokplan</a:t>
            </a:r>
          </a:p>
          <a:p>
            <a:pPr>
              <a:buFontTx/>
              <a:buChar char="-"/>
            </a:pPr>
            <a:r>
              <a:rPr lang="nl-NL" sz="2400" dirty="0" smtClean="0"/>
              <a:t>Afsluiting, afspraken en aandachtspunten </a:t>
            </a:r>
          </a:p>
          <a:p>
            <a:pPr>
              <a:buFontTx/>
              <a:buChar char="-"/>
            </a:pPr>
            <a:r>
              <a:rPr lang="nl-NL" sz="2400" dirty="0" err="1" smtClean="0"/>
              <a:t>Uitzwaaier</a:t>
            </a:r>
            <a:r>
              <a:rPr lang="nl-NL" sz="2400" dirty="0" smtClean="0"/>
              <a:t>.</a:t>
            </a:r>
            <a:endParaRPr lang="nl-NL" sz="2400" dirty="0"/>
          </a:p>
        </p:txBody>
      </p:sp>
    </p:spTree>
    <p:extLst>
      <p:ext uri="{BB962C8B-B14F-4D97-AF65-F5344CB8AC3E}">
        <p14:creationId xmlns:p14="http://schemas.microsoft.com/office/powerpoint/2010/main" val="100316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690048" cy="1143000"/>
          </a:xfrm>
        </p:spPr>
        <p:txBody>
          <a:bodyPr>
            <a:normAutofit fontScale="90000"/>
          </a:bodyPr>
          <a:lstStyle/>
          <a:p>
            <a:pPr algn="l"/>
            <a:r>
              <a:rPr lang="nl-NL" dirty="0" smtClean="0"/>
              <a:t>Optioneel: Rekeninspiratie</a:t>
            </a:r>
            <a:br>
              <a:rPr lang="nl-NL" dirty="0" smtClean="0"/>
            </a:br>
            <a:r>
              <a:rPr lang="nl-NL" dirty="0" smtClean="0"/>
              <a:t>Stelling</a:t>
            </a:r>
            <a:r>
              <a:rPr lang="nl-NL" dirty="0"/>
              <a:t> </a:t>
            </a:r>
            <a:r>
              <a:rPr lang="nl-NL" dirty="0" smtClean="0"/>
              <a:t>‘Geld is meer dan een rekendoel’</a:t>
            </a:r>
            <a:endParaRPr lang="nl-NL"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3131840" y="2420888"/>
            <a:ext cx="5832648" cy="3654189"/>
          </a:xfrm>
          <a:prstGeom prst="rect">
            <a:avLst/>
          </a:prstGeom>
          <a:noFill/>
          <a:ln w="9525">
            <a:noFill/>
            <a:miter lim="800000"/>
            <a:headEnd/>
            <a:tailEnd/>
          </a:ln>
        </p:spPr>
      </p:pic>
    </p:spTree>
    <p:extLst>
      <p:ext uri="{BB962C8B-B14F-4D97-AF65-F5344CB8AC3E}">
        <p14:creationId xmlns:p14="http://schemas.microsoft.com/office/powerpoint/2010/main" val="1491767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803176"/>
          </a:xfrm>
        </p:spPr>
        <p:txBody>
          <a:bodyPr/>
          <a:lstStyle/>
          <a:p>
            <a:pPr algn="l"/>
            <a:r>
              <a:rPr lang="nl-NL" dirty="0" err="1" smtClean="0"/>
              <a:t>Geldrekenen</a:t>
            </a:r>
            <a:endParaRPr lang="nl-NL" dirty="0"/>
          </a:p>
        </p:txBody>
      </p:sp>
      <p:sp>
        <p:nvSpPr>
          <p:cNvPr id="3" name="Content Placeholder 2"/>
          <p:cNvSpPr>
            <a:spLocks noGrp="1"/>
          </p:cNvSpPr>
          <p:nvPr>
            <p:ph idx="1"/>
          </p:nvPr>
        </p:nvSpPr>
        <p:spPr>
          <a:xfrm>
            <a:off x="990600" y="1484784"/>
            <a:ext cx="7162800" cy="4611216"/>
          </a:xfrm>
        </p:spPr>
        <p:txBody>
          <a:bodyPr>
            <a:normAutofit fontScale="92500" lnSpcReduction="10000"/>
          </a:bodyPr>
          <a:lstStyle/>
          <a:p>
            <a:pPr>
              <a:buFont typeface="Wingdings"/>
              <a:buChar char="Ø"/>
            </a:pPr>
            <a:r>
              <a:rPr lang="nl-NL" sz="2200" dirty="0" smtClean="0"/>
              <a:t>Bekijk de doelen (voor geld) in Passende perspectieven…</a:t>
            </a:r>
          </a:p>
          <a:p>
            <a:pPr>
              <a:buNone/>
            </a:pPr>
            <a:r>
              <a:rPr lang="nl-NL" sz="2200" dirty="0" smtClean="0"/>
              <a:t> 	Maak hierbij gebruik van doelenlijst 8 (meten, onderdeel geld)</a:t>
            </a:r>
          </a:p>
          <a:p>
            <a:pPr>
              <a:buNone/>
            </a:pPr>
            <a:endParaRPr lang="nl-NL" sz="2200" dirty="0" smtClean="0"/>
          </a:p>
          <a:p>
            <a:pPr>
              <a:buNone/>
            </a:pPr>
            <a:r>
              <a:rPr lang="nl-NL" sz="2200" dirty="0" smtClean="0"/>
              <a:t>Bespreek in tweetallen:</a:t>
            </a:r>
          </a:p>
          <a:p>
            <a:pPr lvl="0"/>
            <a:r>
              <a:rPr lang="nl-NL" sz="2200" dirty="0" smtClean="0"/>
              <a:t>Aan welke van deze doelen heb je al aandacht besteed? </a:t>
            </a:r>
          </a:p>
          <a:p>
            <a:pPr lvl="0"/>
            <a:r>
              <a:rPr lang="nl-NL" sz="2200" dirty="0" smtClean="0"/>
              <a:t>Waar staat dat doel in je reken-wiskunde methode? </a:t>
            </a:r>
          </a:p>
          <a:p>
            <a:pPr lvl="0"/>
            <a:r>
              <a:rPr lang="nl-NL" sz="2200" dirty="0" smtClean="0"/>
              <a:t>Hoe heb je het doel uitgewerkt in je rekenlessen?</a:t>
            </a:r>
          </a:p>
          <a:p>
            <a:pPr lvl="0"/>
            <a:r>
              <a:rPr lang="nl-NL" sz="2200" dirty="0" smtClean="0"/>
              <a:t>Lukt het om geld als didactisch model in te zetten in de brede klassikale instructie?</a:t>
            </a:r>
          </a:p>
          <a:p>
            <a:pPr lvl="0"/>
            <a:r>
              <a:rPr lang="nl-NL" sz="2200" dirty="0" smtClean="0"/>
              <a:t>Hoe komt geld in de verlengde instructie aan de orde? </a:t>
            </a:r>
          </a:p>
          <a:p>
            <a:pPr lvl="0"/>
            <a:r>
              <a:rPr lang="nl-NL" sz="2200" dirty="0" smtClean="0"/>
              <a:t>Wat doen leerlingen zelf met geld in de (individuele) verwerking?</a:t>
            </a:r>
          </a:p>
          <a:p>
            <a:pPr>
              <a:buNone/>
            </a:pPr>
            <a:r>
              <a:rPr lang="nl-NL" dirty="0" smtClean="0"/>
              <a:t> </a:t>
            </a:r>
          </a:p>
          <a:p>
            <a:pPr>
              <a:buNone/>
            </a:pPr>
            <a:endParaRPr lang="nl-NL" dirty="0"/>
          </a:p>
        </p:txBody>
      </p:sp>
    </p:spTree>
    <p:extLst>
      <p:ext uri="{BB962C8B-B14F-4D97-AF65-F5344CB8AC3E}">
        <p14:creationId xmlns:p14="http://schemas.microsoft.com/office/powerpoint/2010/main" val="3018646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err="1" smtClean="0"/>
              <a:t>Geldrekenen</a:t>
            </a:r>
            <a:r>
              <a:rPr lang="nl-NL" dirty="0" smtClean="0"/>
              <a:t>: levensechte ervaringen?</a:t>
            </a:r>
            <a:endParaRPr lang="nl-NL" dirty="0"/>
          </a:p>
        </p:txBody>
      </p:sp>
      <p:sp>
        <p:nvSpPr>
          <p:cNvPr id="3" name="Content Placeholder 2"/>
          <p:cNvSpPr>
            <a:spLocks noGrp="1"/>
          </p:cNvSpPr>
          <p:nvPr>
            <p:ph idx="1"/>
          </p:nvPr>
        </p:nvSpPr>
        <p:spPr>
          <a:xfrm>
            <a:off x="990600" y="1981200"/>
            <a:ext cx="7397824" cy="4114800"/>
          </a:xfrm>
        </p:spPr>
        <p:txBody>
          <a:bodyPr/>
          <a:lstStyle/>
          <a:p>
            <a:pPr>
              <a:buNone/>
            </a:pPr>
            <a:r>
              <a:rPr lang="nl-NL" sz="2400" dirty="0" smtClean="0"/>
              <a:t>De kwaliteitskaart ‘Geld in het SO en SBO’ noemt</a:t>
            </a:r>
          </a:p>
          <a:p>
            <a:pPr>
              <a:buNone/>
            </a:pPr>
            <a:r>
              <a:rPr lang="nl-NL" sz="2400" dirty="0" smtClean="0"/>
              <a:t>voorbeelden van levensechte ervaringen met geld.  </a:t>
            </a:r>
            <a:endParaRPr lang="nl-NL" sz="2400" dirty="0"/>
          </a:p>
          <a:p>
            <a:pPr>
              <a:buNone/>
            </a:pPr>
            <a:endParaRPr lang="nl-NL" sz="2400" dirty="0" smtClean="0"/>
          </a:p>
          <a:p>
            <a:pPr lvl="0"/>
            <a:r>
              <a:rPr lang="nl-NL" sz="2400" dirty="0" smtClean="0"/>
              <a:t>Wat vind je van deze ervaringen?</a:t>
            </a:r>
          </a:p>
          <a:p>
            <a:pPr lvl="0"/>
            <a:r>
              <a:rPr lang="nl-NL" sz="2400" dirty="0" smtClean="0"/>
              <a:t>In hoeverre zijn de voorbeelden geschikt voor leerroute 1,2 en/of 3? </a:t>
            </a:r>
          </a:p>
          <a:p>
            <a:pPr lvl="0"/>
            <a:r>
              <a:rPr lang="nl-NL" sz="2400" dirty="0" smtClean="0"/>
              <a:t>Met welke levensechte ervaringen zou je in de komende periode je rekenlessen willen verrijken?</a:t>
            </a:r>
          </a:p>
          <a:p>
            <a:pPr>
              <a:buNone/>
            </a:pPr>
            <a:endParaRPr lang="nl-NL" dirty="0"/>
          </a:p>
        </p:txBody>
      </p:sp>
    </p:spTree>
    <p:extLst>
      <p:ext uri="{BB962C8B-B14F-4D97-AF65-F5344CB8AC3E}">
        <p14:creationId xmlns:p14="http://schemas.microsoft.com/office/powerpoint/2010/main" val="203054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978080" cy="731168"/>
          </a:xfrm>
        </p:spPr>
        <p:txBody>
          <a:bodyPr>
            <a:normAutofit fontScale="90000"/>
          </a:bodyPr>
          <a:lstStyle/>
          <a:p>
            <a:pPr algn="l"/>
            <a:r>
              <a:rPr lang="nl-NL" b="1" dirty="0" smtClean="0"/>
              <a:t>Terugblik tussentijdse opdracht</a:t>
            </a:r>
            <a:endParaRPr lang="nl-NL" b="1" dirty="0"/>
          </a:p>
        </p:txBody>
      </p:sp>
      <p:sp>
        <p:nvSpPr>
          <p:cNvPr id="3" name="Content Placeholder 2"/>
          <p:cNvSpPr>
            <a:spLocks noGrp="1"/>
          </p:cNvSpPr>
          <p:nvPr>
            <p:ph idx="1"/>
          </p:nvPr>
        </p:nvSpPr>
        <p:spPr>
          <a:xfrm>
            <a:off x="990600" y="1412776"/>
            <a:ext cx="7162800" cy="4392488"/>
          </a:xfrm>
        </p:spPr>
        <p:txBody>
          <a:bodyPr/>
          <a:lstStyle/>
          <a:p>
            <a:pPr>
              <a:buNone/>
            </a:pPr>
            <a:r>
              <a:rPr lang="nl-NL" sz="2400" dirty="0" smtClean="0"/>
              <a:t>Voorbereiden en uitvoeren van:</a:t>
            </a:r>
          </a:p>
          <a:p>
            <a:pPr>
              <a:buNone/>
            </a:pPr>
            <a:endParaRPr lang="nl-NL" sz="2400" dirty="0" smtClean="0"/>
          </a:p>
          <a:p>
            <a:pPr>
              <a:buFont typeface="Wingdings"/>
              <a:buChar char="Ø"/>
            </a:pPr>
            <a:r>
              <a:rPr lang="nl-NL" sz="2400" dirty="0" smtClean="0"/>
              <a:t>Een brede of klassikale instructie (niveau leerroute 2)</a:t>
            </a:r>
          </a:p>
          <a:p>
            <a:pPr>
              <a:buFont typeface="Wingdings"/>
              <a:buChar char="Ø"/>
            </a:pPr>
            <a:r>
              <a:rPr lang="nl-NL" sz="2400" dirty="0" smtClean="0"/>
              <a:t>Verlengde instructie voor de subgroep die leerroute 3 volgt</a:t>
            </a:r>
          </a:p>
          <a:p>
            <a:pPr>
              <a:buFont typeface="Wingdings"/>
              <a:buChar char="Ø"/>
            </a:pPr>
            <a:r>
              <a:rPr lang="nl-NL" sz="2400" dirty="0" smtClean="0"/>
              <a:t>Begeleiding van de gevorderde subgroep (leerroute 1)</a:t>
            </a:r>
          </a:p>
          <a:p>
            <a:pPr>
              <a:buNone/>
            </a:pPr>
            <a:endParaRPr lang="nl-NL" sz="2800" dirty="0" smtClean="0"/>
          </a:p>
        </p:txBody>
      </p:sp>
    </p:spTree>
    <p:extLst>
      <p:ext uri="{BB962C8B-B14F-4D97-AF65-F5344CB8AC3E}">
        <p14:creationId xmlns:p14="http://schemas.microsoft.com/office/powerpoint/2010/main" val="2441754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t>Evaluatie van de gegeven rekenles</a:t>
            </a:r>
            <a:endParaRPr lang="nl-NL" b="1" dirty="0"/>
          </a:p>
        </p:txBody>
      </p:sp>
      <p:sp>
        <p:nvSpPr>
          <p:cNvPr id="3" name="Content Placeholder 2"/>
          <p:cNvSpPr>
            <a:spLocks noGrp="1"/>
          </p:cNvSpPr>
          <p:nvPr>
            <p:ph idx="1"/>
          </p:nvPr>
        </p:nvSpPr>
        <p:spPr/>
        <p:txBody>
          <a:bodyPr/>
          <a:lstStyle/>
          <a:p>
            <a:pPr>
              <a:buNone/>
            </a:pPr>
            <a:r>
              <a:rPr lang="nl-NL" sz="2400" dirty="0" smtClean="0"/>
              <a:t>Aandachtspunten voor de uitwisseling:</a:t>
            </a:r>
          </a:p>
          <a:p>
            <a:pPr lvl="0"/>
            <a:r>
              <a:rPr lang="nl-NL" sz="2400" dirty="0" smtClean="0"/>
              <a:t>Hoe ben je te werk gegaan in je eigen groep? </a:t>
            </a:r>
          </a:p>
          <a:p>
            <a:pPr lvl="0"/>
            <a:r>
              <a:rPr lang="nl-NL" sz="2400" dirty="0" smtClean="0"/>
              <a:t>Welke rekendoelen heb je gekozen en uit welke doelenlijsten?</a:t>
            </a:r>
          </a:p>
          <a:p>
            <a:pPr lvl="0"/>
            <a:r>
              <a:rPr lang="nl-NL" sz="2400" dirty="0" smtClean="0"/>
              <a:t>Lukte het ook om doelen te combineren in 1 lesactiviteit? Waarom wel/niet?</a:t>
            </a:r>
          </a:p>
          <a:p>
            <a:pPr lvl="0"/>
            <a:r>
              <a:rPr lang="nl-NL" sz="2400" dirty="0" smtClean="0"/>
              <a:t>Doelenlijsten en rekenmethode: Lukte het om beiden als bron te gebruiken voor je rekenlessen? Hoe?</a:t>
            </a:r>
          </a:p>
          <a:p>
            <a:endParaRPr lang="nl-NL" dirty="0" smtClean="0"/>
          </a:p>
        </p:txBody>
      </p:sp>
    </p:spTree>
    <p:extLst>
      <p:ext uri="{BB962C8B-B14F-4D97-AF65-F5344CB8AC3E}">
        <p14:creationId xmlns:p14="http://schemas.microsoft.com/office/powerpoint/2010/main" val="1186970209"/>
      </p:ext>
    </p:extLst>
  </p:cSld>
  <p:clrMapOvr>
    <a:masterClrMapping/>
  </p:clrMapOvr>
</p:sld>
</file>

<file path=ppt/theme/theme1.xml><?xml version="1.0" encoding="utf-8"?>
<a:theme xmlns:a="http://schemas.openxmlformats.org/drawingml/2006/main" name="Presentatie_01_magen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2854694664375418C0DFD97ECA4320E" ma:contentTypeVersion="30" ma:contentTypeDescription="Een nieuw document maken." ma:contentTypeScope="" ma:versionID="deebfdf51245d71492e9f55ee35e9d79">
  <xsd:schema xmlns:xsd="http://www.w3.org/2001/XMLSchema" xmlns:xs="http://www.w3.org/2001/XMLSchema" xmlns:p="http://schemas.microsoft.com/office/2006/metadata/properties" xmlns:ns1="http://schemas.microsoft.com/sharepoint/v3" xmlns:ns2="7106a2ac-038a-457f-8b58-ec67130d9d6d" targetNamespace="http://schemas.microsoft.com/office/2006/metadata/properties" ma:root="true" ma:fieldsID="cd6365111a56e2db6761eb0a3e30232b" ns1:_="" ns2:_="">
    <xsd:import namespace="http://schemas.microsoft.com/sharepoint/v3"/>
    <xsd:import namespace="7106a2ac-038a-457f-8b58-ec67130d9d6d"/>
    <xsd:element name="properties">
      <xsd:complexType>
        <xsd:sequence>
          <xsd:element name="documentManagement">
            <xsd:complexType>
              <xsd:all>
                <xsd:element ref="ns2:_dlc_DocId" minOccurs="0"/>
                <xsd:element ref="ns2:_dlc_DocIdUrl" minOccurs="0"/>
                <xsd:element ref="ns2:_dlc_DocIdPersistId" minOccurs="0"/>
                <xsd:element ref="ns1:RepSummary" minOccurs="0"/>
                <xsd:element ref="ns1:RepAuthorInternal" minOccurs="0"/>
                <xsd:element ref="ns1:RepAuthor_0" minOccurs="0"/>
                <xsd:element ref="ns2:TaxCatchAll" minOccurs="0"/>
                <xsd:element ref="ns1:RepYear_0" minOccurs="0"/>
                <xsd:element ref="ns1:RepApaNotation" minOccurs="0"/>
                <xsd:element ref="ns1:RepIsbn" minOccurs="0"/>
                <xsd:element ref="ns1:RepAN" minOccurs="0"/>
                <xsd:element ref="ns1:RepANNumber" minOccurs="0"/>
                <xsd:element ref="ns1:RepProjectManager" minOccurs="0"/>
                <xsd:element ref="ns1:RepProjectName" minOccurs="0"/>
                <xsd:element ref="ns1:RepSector_0" minOccurs="0"/>
                <xsd:element ref="ns1:RepCurricularTheme_0" minOccurs="0"/>
                <xsd:element ref="ns1:RepSectionSpecificTheme_0" minOccurs="0"/>
                <xsd:element ref="ns1:RepSection_0" minOccurs="0"/>
                <xsd:element ref="ns1:RepAreasOfExpertise_0" minOccurs="0"/>
                <xsd:element ref="ns1:RepSubjectContent_0" minOccurs="0"/>
                <xsd:element ref="ns1:RepDocumentType_0" minOccurs="0"/>
                <xsd:element ref="ns1:RepRelationOtherSloProjects" minOccurs="0"/>
                <xsd:element ref="ns1:RepFileFormat_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Summary" ma:index="11" nillable="true" ma:displayName="Samenvatting" ma:internalName="RepSummary">
      <xsd:simpleType>
        <xsd:restriction base="dms:Unknown"/>
      </xsd:simpleType>
    </xsd:element>
    <xsd:element name="RepAuthorInternal" ma:index="12" nillable="true" ma:displayName="Interne auteur" ma:internalName="RepAuthorInternal">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pAuthor_0" ma:index="14" nillable="true" ma:taxonomy="true" ma:internalName="RepAuthor_0" ma:taxonomyFieldName="RepAuthor" ma:displayName="Externe auteur" ma:fieldId="{41811730-f000-45b3-bd8b-16482267924b}" ma:sspId="65bb9fad-8ecd-4e58-b951-1b0a685157da" ma:termSetId="ba36eed1-563e-4e70-a8a2-c86cb59a995a" ma:anchorId="00000000-0000-0000-0000-000000000000" ma:open="true" ma:isKeyword="false">
      <xsd:complexType>
        <xsd:sequence>
          <xsd:element ref="pc:Terms" minOccurs="0" maxOccurs="1"/>
        </xsd:sequence>
      </xsd:complexType>
    </xsd:element>
    <xsd:element name="RepYear_0" ma:index="17" nillable="true" ma:taxonomy="true" ma:internalName="RepYear_0" ma:taxonomyFieldName="RepYear" ma:displayName="Jaar van uitgave" ma:fieldId="{41811730-f000-48c8-bfe2-0d366b82495f}" ma:sspId="65bb9fad-8ecd-4e58-b951-1b0a685157da" ma:termSetId="d63ed34c-aaa4-4b39-8e2b-bccf6e3349f5" ma:anchorId="00000000-0000-0000-0000-000000000000" ma:open="false" ma:isKeyword="false">
      <xsd:complexType>
        <xsd:sequence>
          <xsd:element ref="pc:Terms" minOccurs="0" maxOccurs="1"/>
        </xsd:sequence>
      </xsd:complexType>
    </xsd:element>
    <xsd:element name="RepApaNotation" ma:index="18" nillable="true" ma:displayName="APA-notatie" ma:internalName="RepApaNotation">
      <xsd:simpleType>
        <xsd:restriction base="dms:Unknown"/>
      </xsd:simpleType>
    </xsd:element>
    <xsd:element name="RepIsbn" ma:index="19" nillable="true" ma:displayName="ISBN" ma:internalName="RepIsbn">
      <xsd:simpleType>
        <xsd:restriction base="dms:Text"/>
      </xsd:simpleType>
    </xsd:element>
    <xsd:element name="RepAN" ma:index="20" nillable="true" ma:displayName="AN" ma:default="FALSE" ma:internalName="RepAN">
      <xsd:simpleType>
        <xsd:restriction base="dms:Boolean"/>
      </xsd:simpleType>
    </xsd:element>
    <xsd:element name="RepANNumber" ma:index="21" nillable="true" ma:displayName="AN Nummer" ma:internalName="RepANNumber">
      <xsd:simpleType>
        <xsd:restriction base="dms:Text"/>
      </xsd:simpleType>
    </xsd:element>
    <xsd:element name="RepProjectManager" ma:index="22" nillable="true" ma:displayName="Projectleider" ma:internalName="RepProjectManager">
      <xsd:simpleType>
        <xsd:restriction base="dms:Text"/>
      </xsd:simpleType>
    </xsd:element>
    <xsd:element name="RepProjectName" ma:index="23" nillable="true" ma:displayName="Projectnaam" ma:internalName="RepProjectName">
      <xsd:simpleType>
        <xsd:restriction base="dms:Text"/>
      </xsd:simpleType>
    </xsd:element>
    <xsd:element name="RepSector_0" ma:index="25" nillable="true" ma:taxonomy="true" ma:internalName="RepSector_0" ma:taxonomyFieldName="RepSector" ma:displayName="Sector" ma:default="" ma:fieldId="{41811730-f000-4dc0-a699-476cd67ba1ec}" ma:taxonomyMulti="true" ma:sspId="65bb9fad-8ecd-4e58-b951-1b0a685157da" ma:termSetId="f094b31b-0180-4851-9ebd-5c7d9552b19c" ma:anchorId="00000000-0000-0000-0000-000000000000" ma:open="false" ma:isKeyword="false">
      <xsd:complexType>
        <xsd:sequence>
          <xsd:element ref="pc:Terms" minOccurs="0" maxOccurs="1"/>
        </xsd:sequence>
      </xsd:complexType>
    </xsd:element>
    <xsd:element name="RepCurricularTheme_0" ma:index="27" nillable="true" ma:taxonomy="true" ma:internalName="RepCurricularTheme_0" ma:taxonomyFieldName="RepCurricularTheme" ma:displayName="Leerplankundig thema" ma:fieldId="{41811730-f000-49a6-962c-7d5942b261fc}" ma:sspId="65bb9fad-8ecd-4e58-b951-1b0a685157da" ma:termSetId="c46f7ee8-50c4-42e2-9209-7c6adacde0a9" ma:anchorId="00000000-0000-0000-0000-000000000000" ma:open="false" ma:isKeyword="false">
      <xsd:complexType>
        <xsd:sequence>
          <xsd:element ref="pc:Terms" minOccurs="0" maxOccurs="1"/>
        </xsd:sequence>
      </xsd:complexType>
    </xsd:element>
    <xsd:element name="RepSectionSpecificTheme_0" ma:index="29" nillable="true" ma:taxonomy="true" ma:internalName="RepSectionSpecificTheme_0" ma:taxonomyFieldName="RepSectionSpecificTheme" ma:displayName="Vakspecifiek thema" ma:fieldId="{41811730-f000-47c9-8a06-df9868361aab}" ma:sspId="65bb9fad-8ecd-4e58-b951-1b0a685157da" ma:termSetId="d6eaa525-a5d0-4a07-b890-e9233743789f" ma:anchorId="00000000-0000-0000-0000-000000000000" ma:open="false" ma:isKeyword="false">
      <xsd:complexType>
        <xsd:sequence>
          <xsd:element ref="pc:Terms" minOccurs="0" maxOccurs="1"/>
        </xsd:sequence>
      </xsd:complexType>
    </xsd:element>
    <xsd:element name="RepSection_0" ma:index="31" nillable="true" ma:taxonomy="true" ma:internalName="RepSection_0" ma:taxonomyFieldName="RepSection" ma:displayName="Vaksectie" ma:fieldId="{41811730-f000-4881-8daa-6e8dd38b1ab1}" ma:sspId="65bb9fad-8ecd-4e58-b951-1b0a685157da" ma:termSetId="c6f33e55-e762-4fa4-8346-db1fc1809b2d" ma:anchorId="00000000-0000-0000-0000-000000000000" ma:open="false" ma:isKeyword="false">
      <xsd:complexType>
        <xsd:sequence>
          <xsd:element ref="pc:Terms" minOccurs="0" maxOccurs="1"/>
        </xsd:sequence>
      </xsd:complexType>
    </xsd:element>
    <xsd:element name="RepAreasOfExpertise_0" ma:index="33" nillable="true" ma:taxonomy="true" ma:internalName="RepAreasOfExpertise_0" ma:taxonomyFieldName="RepAreasOfExpertise" ma:displayName="Vakgebied" ma:fieldId="{41811730-f000-41a6-9b8a-29f77b277b4a}" ma:sspId="65bb9fad-8ecd-4e58-b951-1b0a685157da" ma:termSetId="53b2aeb1-af69-41af-ab5c-dcba5f532adf" ma:anchorId="00000000-0000-0000-0000-000000000000" ma:open="true" ma:isKeyword="false">
      <xsd:complexType>
        <xsd:sequence>
          <xsd:element ref="pc:Terms" minOccurs="0" maxOccurs="1"/>
        </xsd:sequence>
      </xsd:complexType>
    </xsd:element>
    <xsd:element name="RepSubjectContent_0" ma:index="35" nillable="true" ma:taxonomy="true" ma:internalName="RepSubjectContent_0" ma:taxonomyFieldName="RepSubjectContent" ma:displayName="Vakinhoud" ma:fieldId="{41811730-f000-43d1-9a5c-533514ab0582}" ma:sspId="65bb9fad-8ecd-4e58-b951-1b0a685157da" ma:termSetId="3eef768d-4fe2-4c08-af8a-4dfaa4cac8a4" ma:anchorId="00000000-0000-0000-0000-000000000000" ma:open="false" ma:isKeyword="false">
      <xsd:complexType>
        <xsd:sequence>
          <xsd:element ref="pc:Terms" minOccurs="0" maxOccurs="1"/>
        </xsd:sequence>
      </xsd:complexType>
    </xsd:element>
    <xsd:element name="RepDocumentType_0" ma:index="37" nillable="true" ma:taxonomy="true" ma:internalName="RepDocumentType_0" ma:taxonomyFieldName="RepDocumentType" ma:displayName="Documenttypering" ma:fieldId="{41811730-f000-4c72-b54d-df109a5aaa00}" ma:sspId="65bb9fad-8ecd-4e58-b951-1b0a685157da" ma:termSetId="54bd4068-eea5-4eb8-b4d4-e740f64d998f" ma:anchorId="00000000-0000-0000-0000-000000000000" ma:open="true" ma:isKeyword="false">
      <xsd:complexType>
        <xsd:sequence>
          <xsd:element ref="pc:Terms" minOccurs="0" maxOccurs="1"/>
        </xsd:sequence>
      </xsd:complexType>
    </xsd:element>
    <xsd:element name="RepRelationOtherSloProjects" ma:index="38" nillable="true" ma:displayName="Relatie met andere projecten" ma:internalName="RepRelationOtherSloProjects">
      <xsd:simpleType>
        <xsd:restriction base="dms:Unknown"/>
      </xsd:simpleType>
    </xsd:element>
    <xsd:element name="RepFileFormat_0" ma:index="40" nillable="true" ma:taxonomy="true" ma:internalName="RepFileFormat_0" ma:taxonomyFieldName="RepFileFormat" ma:displayName="Bestandsformaat" ma:fieldId="{41811730-f000-458e-badf-a33146a595e3}" ma:sspId="65bb9fad-8ecd-4e58-b951-1b0a685157da" ma:termSetId="5467ae8d-8919-4592-b5d8-720a7073244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06a2ac-038a-457f-8b58-ec67130d9d6d"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38f83059-1491-4012-b4c3-84f3b7dad14e}" ma:internalName="TaxCatchAll" ma:showField="CatchAllData" ma:web="7106a2ac-038a-457f-8b58-ec67130d9d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RepAN xmlns="http://schemas.microsoft.com/sharepoint/v3">false</RepAN>
    <RepSector_0 xmlns="http://schemas.microsoft.com/sharepoint/v3">
      <Terms xmlns="http://schemas.microsoft.com/office/infopath/2007/PartnerControls"/>
    </RepSector_0>
    <RepDocumentType_0 xmlns="http://schemas.microsoft.com/sharepoint/v3">
      <Terms xmlns="http://schemas.microsoft.com/office/infopath/2007/PartnerControls"/>
    </RepDocumentType_0>
    <RepSectionSpecificTheme_0 xmlns="http://schemas.microsoft.com/sharepoint/v3">
      <Terms xmlns="http://schemas.microsoft.com/office/infopath/2007/PartnerControls"/>
    </RepSectionSpecificTheme_0>
    <RepProjectManager xmlns="http://schemas.microsoft.com/sharepoint/v3" xsi:nil="true"/>
    <RepAuthor_0 xmlns="http://schemas.microsoft.com/sharepoint/v3">
      <Terms xmlns="http://schemas.microsoft.com/office/infopath/2007/PartnerControls"/>
    </RepAuthor_0>
    <RepCurricularTheme_0 xmlns="http://schemas.microsoft.com/sharepoint/v3">
      <Terms xmlns="http://schemas.microsoft.com/office/infopath/2007/PartnerControls"/>
    </RepCurricularTheme_0>
    <RepSection_0 xmlns="http://schemas.microsoft.com/sharepoint/v3">
      <Terms xmlns="http://schemas.microsoft.com/office/infopath/2007/PartnerControls"/>
    </RepSection_0>
    <RepSummary xmlns="http://schemas.microsoft.com/sharepoint/v3" xsi:nil="true"/>
    <RepRelationOtherSloProjects xmlns="http://schemas.microsoft.com/sharepoint/v3" xsi:nil="true"/>
    <TaxCatchAll xmlns="7106a2ac-038a-457f-8b58-ec67130d9d6d"/>
    <RepFileFormat_0 xmlns="http://schemas.microsoft.com/sharepoint/v3">
      <Terms xmlns="http://schemas.microsoft.com/office/infopath/2007/PartnerControls"/>
    </RepFileFormat_0>
    <RepYear_0 xmlns="http://schemas.microsoft.com/sharepoint/v3">
      <Terms xmlns="http://schemas.microsoft.com/office/infopath/2007/PartnerControls"/>
    </RepYear_0>
    <RepANNumber xmlns="http://schemas.microsoft.com/sharepoint/v3" xsi:nil="true"/>
    <RepAreasOfExpertise_0 xmlns="http://schemas.microsoft.com/sharepoint/v3">
      <Terms xmlns="http://schemas.microsoft.com/office/infopath/2007/PartnerControls"/>
    </RepAreasOfExpertise_0>
    <RepSubjectContent_0 xmlns="http://schemas.microsoft.com/sharepoint/v3">
      <Terms xmlns="http://schemas.microsoft.com/office/infopath/2007/PartnerControls"/>
    </RepSubjectContent_0>
    <RepIsbn xmlns="http://schemas.microsoft.com/sharepoint/v3" xsi:nil="true"/>
    <RepAuthorInternal xmlns="http://schemas.microsoft.com/sharepoint/v3">
      <UserInfo>
        <DisplayName/>
        <AccountId xsi:nil="true"/>
        <AccountType/>
      </UserInfo>
    </RepAuthorInternal>
    <RepProjectName xmlns="http://schemas.microsoft.com/sharepoint/v3">Passende perspectieven</RepProjectName>
    <RepApaNotation xmlns="http://schemas.microsoft.com/sharepoint/v3" xsi:nil="true"/>
    <_dlc_DocId xmlns="7106a2ac-038a-457f-8b58-ec67130d9d6d">47XQ5P3E4USX-10-2494</_dlc_DocId>
    <_dlc_DocIdUrl xmlns="7106a2ac-038a-457f-8b58-ec67130d9d6d">
      <Url>http://downloads.slo.nl/_layouts/15/DocIdRedir.aspx?ID=47XQ5P3E4USX-10-2494</Url>
      <Description>47XQ5P3E4USX-10-2494</Description>
    </_dlc_DocIdUrl>
  </documentManagement>
</p:properties>
</file>

<file path=customXml/itemProps1.xml><?xml version="1.0" encoding="utf-8"?>
<ds:datastoreItem xmlns:ds="http://schemas.openxmlformats.org/officeDocument/2006/customXml" ds:itemID="{5618BC8E-6D82-4975-8DBB-55A2FE1E0299}"/>
</file>

<file path=customXml/itemProps2.xml><?xml version="1.0" encoding="utf-8"?>
<ds:datastoreItem xmlns:ds="http://schemas.openxmlformats.org/officeDocument/2006/customXml" ds:itemID="{01ADD8E3-2DB2-4221-92DB-206BD8B6E6CC}"/>
</file>

<file path=customXml/itemProps3.xml><?xml version="1.0" encoding="utf-8"?>
<ds:datastoreItem xmlns:ds="http://schemas.openxmlformats.org/officeDocument/2006/customXml" ds:itemID="{25030819-6EF7-4F10-B382-A3D7887E5AB0}"/>
</file>

<file path=customXml/itemProps4.xml><?xml version="1.0" encoding="utf-8"?>
<ds:datastoreItem xmlns:ds="http://schemas.openxmlformats.org/officeDocument/2006/customXml" ds:itemID="{C9F27B0F-5B3C-4B4A-AB30-B1FBAB1C5907}"/>
</file>

<file path=docProps/app.xml><?xml version="1.0" encoding="utf-8"?>
<Properties xmlns="http://schemas.openxmlformats.org/officeDocument/2006/extended-properties" xmlns:vt="http://schemas.openxmlformats.org/officeDocument/2006/docPropsVTypes">
  <Template>Presentatie_01_magenta</Template>
  <TotalTime>1027</TotalTime>
  <Words>1550</Words>
  <Application>Microsoft Office PowerPoint</Application>
  <PresentationFormat>Diavoorstelling (4:3)</PresentationFormat>
  <Paragraphs>256</Paragraphs>
  <Slides>25</Slides>
  <Notes>19</Notes>
  <HiddenSlides>0</HiddenSlides>
  <MMClips>0</MMClips>
  <ScaleCrop>false</ScaleCrop>
  <HeadingPairs>
    <vt:vector size="4" baseType="variant">
      <vt:variant>
        <vt:lpstr>Thema</vt:lpstr>
      </vt:variant>
      <vt:variant>
        <vt:i4>1</vt:i4>
      </vt:variant>
      <vt:variant>
        <vt:lpstr>Diatitels</vt:lpstr>
      </vt:variant>
      <vt:variant>
        <vt:i4>25</vt:i4>
      </vt:variant>
    </vt:vector>
  </HeadingPairs>
  <TitlesOfParts>
    <vt:vector size="26" baseType="lpstr">
      <vt:lpstr>Presentatie_01_magenta</vt:lpstr>
      <vt:lpstr>PowerPoint-presentatie</vt:lpstr>
      <vt:lpstr>  Overzicht bijeenkomsten  </vt:lpstr>
      <vt:lpstr>Van bijeenkomst 3 naar 4…</vt:lpstr>
      <vt:lpstr>Inhoud van bijeenkomst 4 </vt:lpstr>
      <vt:lpstr>Optioneel: Rekeninspiratie Stelling ‘Geld is meer dan een rekendoel’</vt:lpstr>
      <vt:lpstr>Geldrekenen</vt:lpstr>
      <vt:lpstr>Geldrekenen: levensechte ervaringen?</vt:lpstr>
      <vt:lpstr>Terugblik tussentijdse opdracht</vt:lpstr>
      <vt:lpstr>Evaluatie van de gegeven rekenles</vt:lpstr>
      <vt:lpstr>Waar gebruikte je…?</vt:lpstr>
      <vt:lpstr>Voorbeeld 1: Methode als bron</vt:lpstr>
      <vt:lpstr>Voorbeeld 1: Kijkje in de klas, groep 6/7</vt:lpstr>
      <vt:lpstr>Voorbeeld 2: Casus A, hoofdrekenen</vt:lpstr>
      <vt:lpstr>Nabespreking casus hoofdrekenen</vt:lpstr>
      <vt:lpstr>Voorbeeld 2: Casus B, procenten</vt:lpstr>
      <vt:lpstr>Casus procenten: klopte je inschatting?</vt:lpstr>
      <vt:lpstr>Casus procenten: organisatie en inhoud van de les</vt:lpstr>
      <vt:lpstr>Nabespreken casus procenten</vt:lpstr>
      <vt:lpstr>Zelf onderwijsaanbod samenstellen: van groepsplan naar lesblokplan</vt:lpstr>
      <vt:lpstr>PowerPoint-presentatie</vt:lpstr>
      <vt:lpstr>Intensiteit van de instructie… </vt:lpstr>
      <vt:lpstr>Opdracht</vt:lpstr>
      <vt:lpstr>Afspraken, aandachtspunten en …    </vt:lpstr>
      <vt:lpstr>Afspraak: formatief evalueren en toetsen</vt:lpstr>
      <vt:lpstr>Uitzwaaier: Het spaarspel, Gewoon doen!</vt:lpstr>
    </vt:vector>
  </TitlesOfParts>
  <Company>SLO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Desirée Houkema</dc:creator>
  <cp:lastModifiedBy>Christel Broekmaat</cp:lastModifiedBy>
  <cp:revision>75</cp:revision>
  <cp:lastPrinted>2014-03-19T09:44:50Z</cp:lastPrinted>
  <dcterms:created xsi:type="dcterms:W3CDTF">2013-11-15T10:33:01Z</dcterms:created>
  <dcterms:modified xsi:type="dcterms:W3CDTF">2014-08-11T10:00:04Z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0x010100D2854694664375418C0DFD97ECA4320E</vt:lpwstr>
  </property>
  <property fmtid="{D5CDD505-2E9C-101B-9397-08002B2CF9AE}" pid="3" name="_dlc_DocIdItemGuid">
    <vt:lpwstr>7af6e349-585f-4484-a5c6-b68f07d6bc80</vt:lpwstr>
  </property>
  <property fmtid="{D5CDD505-2E9C-101B-9397-08002B2CF9AE}" pid="4" name="TaxKeyword">
    <vt:lpwstr/>
  </property>
  <property fmtid="{D5CDD505-2E9C-101B-9397-08002B2CF9AE}" pid="5" name="RepAreasOfExpertise">
    <vt:lpwstr/>
  </property>
  <property fmtid="{D5CDD505-2E9C-101B-9397-08002B2CF9AE}" pid="6" name="RepDocumentType">
    <vt:lpwstr/>
  </property>
  <property fmtid="{D5CDD505-2E9C-101B-9397-08002B2CF9AE}" pid="7" name="RepSectionSpecificTheme">
    <vt:lpwstr/>
  </property>
  <property fmtid="{D5CDD505-2E9C-101B-9397-08002B2CF9AE}" pid="8" name="TaxKeywordTaxHTField">
    <vt:lpwstr/>
  </property>
  <property fmtid="{D5CDD505-2E9C-101B-9397-08002B2CF9AE}" pid="9" name="RepCurricularTheme">
    <vt:lpwstr/>
  </property>
  <property fmtid="{D5CDD505-2E9C-101B-9397-08002B2CF9AE}" pid="10" name="RepSection">
    <vt:lpwstr/>
  </property>
  <property fmtid="{D5CDD505-2E9C-101B-9397-08002B2CF9AE}" pid="11" name="RepAuthor">
    <vt:lpwstr/>
  </property>
  <property fmtid="{D5CDD505-2E9C-101B-9397-08002B2CF9AE}" pid="12" name="RepSubjectContent">
    <vt:lpwstr/>
  </property>
  <property fmtid="{D5CDD505-2E9C-101B-9397-08002B2CF9AE}" pid="13" name="RepSector">
    <vt:lpwstr/>
  </property>
  <property fmtid="{D5CDD505-2E9C-101B-9397-08002B2CF9AE}" pid="14" name="RepFileFormat">
    <vt:lpwstr/>
  </property>
  <property fmtid="{D5CDD505-2E9C-101B-9397-08002B2CF9AE}" pid="15" name="RepYear">
    <vt:lpwstr/>
  </property>
</Properties>
</file>