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31" r:id="rId2"/>
    <p:sldId id="335"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Lst>
  <p:sldSz cx="9144000" cy="6858000" type="screen4x3"/>
  <p:notesSz cx="6794500" cy="99314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00">
          <p15:clr>
            <a:srgbClr val="A4A3A4"/>
          </p15:clr>
        </p15:guide>
        <p15:guide id="2" orient="horz" pos="2839">
          <p15:clr>
            <a:srgbClr val="A4A3A4"/>
          </p15:clr>
        </p15:guide>
        <p15:guide id="3" orient="horz" pos="2699">
          <p15:clr>
            <a:srgbClr val="A4A3A4"/>
          </p15:clr>
        </p15:guide>
        <p15:guide id="4" orient="horz" pos="1080">
          <p15:clr>
            <a:srgbClr val="A4A3A4"/>
          </p15:clr>
        </p15:guide>
        <p15:guide id="5" pos="1642">
          <p15:clr>
            <a:srgbClr val="A4A3A4"/>
          </p15:clr>
        </p15:guide>
        <p15:guide id="6" pos="1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8B0051"/>
    <a:srgbClr val="ABA197"/>
    <a:srgbClr val="8D83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17" autoAdjust="0"/>
  </p:normalViewPr>
  <p:slideViewPr>
    <p:cSldViewPr snapToObjects="1">
      <p:cViewPr>
        <p:scale>
          <a:sx n="67" d="100"/>
          <a:sy n="67" d="100"/>
        </p:scale>
        <p:origin x="-1254" y="-756"/>
      </p:cViewPr>
      <p:guideLst>
        <p:guide orient="horz" pos="900"/>
        <p:guide orient="horz" pos="2839"/>
        <p:guide orient="horz" pos="2699"/>
        <p:guide orient="horz" pos="1080"/>
        <p:guide pos="1642"/>
        <p:guide pos="1389"/>
      </p:guideLst>
    </p:cSldViewPr>
  </p:slideViewPr>
  <p:notesTextViewPr>
    <p:cViewPr>
      <p:scale>
        <a:sx n="100" d="100"/>
        <a:sy n="100" d="100"/>
      </p:scale>
      <p:origin x="0" y="167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2E08B6D4-5DD9-4C53-B14C-8756226F6A8D}" type="datetimeFigureOut">
              <a:rPr lang="nl-NL" smtClean="0"/>
              <a:t>11-8-2014</a:t>
            </a:fld>
            <a:endParaRPr lang="nl-NL"/>
          </a:p>
        </p:txBody>
      </p:sp>
      <p:sp>
        <p:nvSpPr>
          <p:cNvPr id="4" name="Tijdelijke aanduiding voor dia-afbeelding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0A9A77E-D0E2-4AC2-B1E7-68246F389E17}" type="slidenum">
              <a:rPr lang="nl-NL" smtClean="0"/>
              <a:t>‹nr.›</a:t>
            </a:fld>
            <a:endParaRPr lang="nl-NL"/>
          </a:p>
        </p:txBody>
      </p:sp>
    </p:spTree>
    <p:extLst>
      <p:ext uri="{BB962C8B-B14F-4D97-AF65-F5344CB8AC3E}">
        <p14:creationId xmlns:p14="http://schemas.microsoft.com/office/powerpoint/2010/main" val="3548144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dirty="0"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C8FAE1-6291-422A-A8E3-C80B716CB6D2}" type="slidenum">
              <a:rPr lang="nl-NL"/>
              <a:pPr fontAlgn="base">
                <a:spcBef>
                  <a:spcPct val="0"/>
                </a:spcBef>
                <a:spcAft>
                  <a:spcPct val="0"/>
                </a:spcAft>
              </a:pPr>
              <a:t>2</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latin typeface="+mn-lt"/>
              </a:rPr>
              <a:t>Hier kunnen voorbeelden</a:t>
            </a:r>
            <a:r>
              <a:rPr lang="nl-NL" baseline="0" dirty="0" smtClean="0">
                <a:latin typeface="+mn-lt"/>
              </a:rPr>
              <a:t> van cito-toetsboekjes van individuele leerlingen worden gebruikt. Op opgaveniveau is vaak vooruitgang te zien. Per categorie kijken.</a:t>
            </a:r>
          </a:p>
          <a:p>
            <a:endParaRPr lang="nl-NL" baseline="0" dirty="0" smtClean="0">
              <a:latin typeface="+mn-lt"/>
            </a:endParaRPr>
          </a:p>
          <a:p>
            <a:r>
              <a:rPr lang="nl-NL" baseline="0" dirty="0" smtClean="0">
                <a:latin typeface="+mn-lt"/>
              </a:rPr>
              <a:t>In de methodetoets kan ook per onderdeel, per doel naar beheersing worden gekeken (80% of meer goed bij een onderdeel uit de methodetoets dat ook is gekozen in de doelenlijst)</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mn-lt"/>
                <a:ea typeface="+mn-ea"/>
                <a:cs typeface="+mn-cs"/>
              </a:rPr>
              <a:t>Op het moment dat een school onderbouwd de keuze maakt om bepaalde doelen niet na te streven, zullen de leerlingen lager (of anders) scoren op die onderdelen op de Cito toets, wat zal leiden tot een lagere vaardigheisscore. De onderdelen die ze wel hebben gehad, kunnen niet met Cito worden gemeten, omdat die in een andere toets zitten. </a:t>
            </a: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mn-lt"/>
                <a:ea typeface="+mn-ea"/>
                <a:cs typeface="+mn-cs"/>
              </a:rPr>
              <a:t>Advies (ook van het Cito): toets die extra onderdelen met de methodegebonden toetsen.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nl-NL" sz="1200" kern="1200" dirty="0" smtClean="0">
                <a:solidFill>
                  <a:schemeClr val="tx1"/>
                </a:solidFill>
                <a:latin typeface="+mn-lt"/>
                <a:ea typeface="+mn-ea"/>
                <a:cs typeface="+mn-cs"/>
              </a:rPr>
              <a:t>Houd er rekening mee dat de leerlingen op onderdelen lager zullen scoren. Laat de toets afnemen door de leerkracht die altijd de rekenlessen geeft en niet door de groepsleerkracht. Zet eventueel een paar aandachtspunten op het bord. Neem de toets desgewenst  twee keer af, een keer conform Cito voorschriften en een keer zoals je het gevoelsmatig zou willen doen. Let tijdens de afname ook op bv leesvaardigheid (struikelt de leerling daarover?), onrust bij de leerling, impulsief gedrag, etc. </a:t>
            </a:r>
          </a:p>
          <a:p>
            <a:endParaRPr lang="nl-NL" baseline="0" dirty="0" smtClean="0">
              <a:latin typeface="+mn-lt"/>
            </a:endParaRPr>
          </a:p>
          <a:p>
            <a:r>
              <a:rPr lang="nl-NL" baseline="0" dirty="0" smtClean="0">
                <a:latin typeface="+mn-lt"/>
              </a:rPr>
              <a:t>Als begeleider is het hier van belang te benadrukken dat er eerst aandacht voor het volgen van het leerproces nodig is, dat kan door observaties, leerlingwerk en kindgesprekken. Daarna komen de resultaten vaak per kind ook in toetsresultaten tot uiting. Eerst het proces, dan het product… En niet andersom! </a:t>
            </a:r>
            <a:endParaRPr lang="nl-NL" dirty="0">
              <a:latin typeface="+mn-lt"/>
            </a:endParaRPr>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nl-NL" baseline="0" dirty="0" smtClean="0"/>
              <a:t>Zie bijlage 5.5 voor een casus/evaluatieverslag van een werkgroep uit de pilot: Welke aandachtspunten uit het verslag kunnen ook voor onze school gelden?</a:t>
            </a:r>
          </a:p>
          <a:p>
            <a:pPr>
              <a:buNone/>
            </a:pPr>
            <a:endParaRPr lang="nl-NL" dirty="0" smtClean="0"/>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nl-NL" dirty="0" smtClean="0"/>
          </a:p>
          <a:p>
            <a:pPr>
              <a:buNone/>
            </a:pPr>
            <a:endParaRPr lang="nl-NL" dirty="0" smtClean="0"/>
          </a:p>
          <a:p>
            <a:pPr>
              <a:buNone/>
            </a:pPr>
            <a:r>
              <a:rPr lang="nl-NL" dirty="0" smtClean="0"/>
              <a:t>De werkgroep maakt een selectie van de opdrachten, oefeningen en goodpractices uit hun eigen traject</a:t>
            </a:r>
            <a:r>
              <a:rPr lang="nl-NL" baseline="0" dirty="0" smtClean="0"/>
              <a:t> (bijeenkomsten werkgroep). Die selectie is bedoeld om de andere collega’s te enthousiasmeren en op gang te helpen bij teambrede implementatie van Passende Perspectieven.</a:t>
            </a:r>
          </a:p>
          <a:p>
            <a:pPr>
              <a:buNone/>
            </a:pPr>
            <a:endParaRPr lang="nl-NL" baseline="0" dirty="0" smtClean="0"/>
          </a:p>
          <a:p>
            <a:pPr>
              <a:buNone/>
            </a:pPr>
            <a:endParaRPr lang="nl-NL" dirty="0" smtClean="0"/>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nl-NL" dirty="0" smtClean="0"/>
              <a:t>Stap 5 is niet gekoppeld aan een bijeenkomst, maar aan een periode</a:t>
            </a:r>
          </a:p>
          <a:p>
            <a:pPr>
              <a:buNone/>
            </a:pPr>
            <a:r>
              <a:rPr lang="nl-NL" dirty="0" smtClean="0"/>
              <a:t>van uitvoeren.</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nl-NL" dirty="0" smtClean="0"/>
              <a:t>Gebruik</a:t>
            </a:r>
            <a:r>
              <a:rPr lang="nl-NL" baseline="0" dirty="0" smtClean="0"/>
              <a:t> voor de rekeninspiratie de kwaliteitskaarten over breuken, verhoudingen, kommagetallen en procenten (zie bijlage 5.1.A, 5.1B, 5.1C, 5.1D)</a:t>
            </a:r>
          </a:p>
          <a:p>
            <a:r>
              <a:rPr lang="nl-NL" baseline="0" dirty="0" smtClean="0"/>
              <a:t>De kaarten gaan over rekenonderwerpen die in het basisonderwijs in groep 6,7 en 8 aan de orde komen.</a:t>
            </a:r>
          </a:p>
          <a:p>
            <a:endParaRPr lang="nl-NL" baseline="0" dirty="0" smtClean="0"/>
          </a:p>
          <a:p>
            <a:r>
              <a:rPr lang="nl-NL" baseline="0" dirty="0" smtClean="0"/>
              <a:t>Op elk van de kaarten staat een tip voor het toegankelijk maken van dit rekenonderwerp voor zwakke rekenaars.</a:t>
            </a:r>
          </a:p>
          <a:p>
            <a:r>
              <a:rPr lang="nl-NL" baseline="0" dirty="0" smtClean="0"/>
              <a:t>Focus op bij de 4 kwaliteitskaarten op de afstemming op zwakke rekenaars.</a:t>
            </a:r>
          </a:p>
          <a:p>
            <a:endParaRPr lang="nl-NL" baseline="0" dirty="0" smtClean="0"/>
          </a:p>
          <a:p>
            <a:r>
              <a:rPr lang="nl-NL" baseline="0" dirty="0" smtClean="0"/>
              <a:t>Opdracht: Hoe ziet mijn rekeninstructie eruit?</a:t>
            </a:r>
          </a:p>
          <a:p>
            <a:r>
              <a:rPr lang="nl-NL" baseline="0" dirty="0" smtClean="0"/>
              <a:t>Vragen: </a:t>
            </a:r>
          </a:p>
          <a:p>
            <a:pPr>
              <a:buFont typeface="Wingdings"/>
              <a:buChar char="Ø"/>
            </a:pPr>
            <a:r>
              <a:rPr lang="nl-NL" baseline="0" dirty="0" smtClean="0"/>
              <a:t> Hoe stel je nu het rekenonderwerp in je instructie aan de orde?</a:t>
            </a:r>
          </a:p>
          <a:p>
            <a:pPr>
              <a:buFont typeface="Wingdings"/>
              <a:buChar char="Ø"/>
            </a:pPr>
            <a:r>
              <a:rPr lang="nl-NL" baseline="0" dirty="0" smtClean="0"/>
              <a:t> Welke accenten legt je methode?</a:t>
            </a:r>
          </a:p>
          <a:p>
            <a:pPr>
              <a:buFont typeface="Wingdings"/>
              <a:buChar char="Ø"/>
            </a:pPr>
            <a:r>
              <a:rPr lang="nl-NL" baseline="0" dirty="0" smtClean="0"/>
              <a:t> Wat vind je van de didactische tips op d ekwaliteitskaart?</a:t>
            </a:r>
          </a:p>
          <a:p>
            <a:pPr>
              <a:buFont typeface="Wingdings"/>
              <a:buChar char="Ø"/>
            </a:pPr>
            <a:r>
              <a:rPr lang="nl-NL" baseline="0" dirty="0" smtClean="0"/>
              <a:t> Waar en hoe komt het onderwerp in de doelenlijst van Passende perspectieven aan de orde?</a:t>
            </a:r>
          </a:p>
          <a:p>
            <a:pPr>
              <a:buFont typeface="Wingdings"/>
              <a:buNone/>
            </a:pPr>
            <a:r>
              <a:rPr lang="nl-NL" baseline="0" dirty="0" smtClean="0"/>
              <a:t> </a:t>
            </a:r>
          </a:p>
          <a:p>
            <a:r>
              <a:rPr lang="nl-NL" baseline="0" dirty="0" smtClean="0"/>
              <a:t>Mogelijke werkwijze: In tweetallen een kwaliteitskaart kiezen, samen de opdracht/vragen bespreken.</a:t>
            </a:r>
          </a:p>
          <a:p>
            <a:r>
              <a:rPr lang="nl-NL" baseline="0" dirty="0" smtClean="0"/>
              <a:t>In gezamenlijke nabespreking:</a:t>
            </a:r>
          </a:p>
          <a:p>
            <a:r>
              <a:rPr lang="nl-NL" baseline="0" dirty="0" smtClean="0"/>
              <a:t>Als je breuken, kommagetallen, procenten en verhoudingen in samenhang wilt aanbieden bij zwakke rekenaars, waar moeten we dan op letten? Welke afspraken zijn dan nodig?</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83756943-777D-4043-BF9B-DA0AF7F2CAC2}" type="slidenum">
              <a:rPr lang="en-US" smtClean="0"/>
              <a:pPr>
                <a:defRPr/>
              </a:pPr>
              <a:t>9</a:t>
            </a:fld>
            <a:endParaRPr lang="en-US"/>
          </a:p>
        </p:txBody>
      </p:sp>
    </p:spTree>
    <p:extLst>
      <p:ext uri="{BB962C8B-B14F-4D97-AF65-F5344CB8AC3E}">
        <p14:creationId xmlns:p14="http://schemas.microsoft.com/office/powerpoint/2010/main" val="2682870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hier de opdracht over het kladblaadje/denkpapier in bijlage 5.3.</a:t>
            </a:r>
          </a:p>
          <a:p>
            <a:endParaRPr lang="nl-NL" dirty="0" smtClean="0"/>
          </a:p>
          <a:p>
            <a:r>
              <a:rPr lang="nl-NL" dirty="0" smtClean="0"/>
              <a:t>Bij</a:t>
            </a:r>
            <a:r>
              <a:rPr lang="nl-NL" baseline="0" dirty="0" smtClean="0"/>
              <a:t> de opgave 4 groepjes van 6 kinderen zijn 5 mogelijke leerlingoplossingen zichtbaar. Op de dia zie je 1 oplossing, bekijk bijlage 5.3 voor de andere 4 oplossingen…</a:t>
            </a:r>
          </a:p>
          <a:p>
            <a:endParaRPr lang="nl-NL" baseline="0" dirty="0" smtClean="0"/>
          </a:p>
          <a:p>
            <a:r>
              <a:rPr lang="nl-NL" baseline="0" dirty="0" smtClean="0"/>
              <a:t>Wat zou jij zelf verwachten?</a:t>
            </a:r>
          </a:p>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4.1. schoolverlaters aan</a:t>
            </a:r>
            <a:r>
              <a:rPr lang="nl-NL" baseline="0" dirty="0" smtClean="0"/>
              <a:t> het woord</a:t>
            </a:r>
            <a:endParaRPr lang="nl-NL" dirty="0" smtClean="0"/>
          </a:p>
          <a:p>
            <a:endParaRPr lang="nl-NL" dirty="0" smtClean="0"/>
          </a:p>
          <a:p>
            <a:r>
              <a:rPr lang="nl-NL" dirty="0" smtClean="0"/>
              <a:t>In</a:t>
            </a:r>
            <a:r>
              <a:rPr lang="nl-NL" baseline="0" dirty="0" smtClean="0"/>
              <a:t> bijlage 5.4 is een verslag te vinden van leerlinginterviews met 3 schoolverlaters. Het zijn kindgesprekken waarin naar het perspectief van de leerling centraal staat: Wat heb je geleerd in vergelijking met het eerste gesprek.</a:t>
            </a:r>
          </a:p>
          <a:p>
            <a:endParaRPr lang="nl-NL" baseline="0" dirty="0" smtClean="0"/>
          </a:p>
          <a:p>
            <a:r>
              <a:rPr lang="nl-NL" dirty="0" smtClean="0"/>
              <a:t>De opgaven in het gesprek zijn afkomstig uit Cito E5.</a:t>
            </a:r>
            <a:r>
              <a:rPr lang="nl-NL" baseline="0" dirty="0" smtClean="0"/>
              <a:t> Met elke leerling zijn 2 gesprekken geweest. 1 gesprek bij de start van pape en 1 na afloop. In beide gesprekken ging het over dezelfde opgaven. Hier gebruiken we de interviews na een half jaar werken met pape. </a:t>
            </a:r>
          </a:p>
          <a:p>
            <a:endParaRPr lang="nl-NL" baseline="0" dirty="0" smtClean="0"/>
          </a:p>
          <a:p>
            <a:r>
              <a:rPr lang="nl-NL" baseline="0" dirty="0" smtClean="0"/>
              <a:t>4.2. </a:t>
            </a:r>
            <a:r>
              <a:rPr lang="nl-NL" baseline="0" dirty="0" err="1" smtClean="0"/>
              <a:t>Leerlinginterviews</a:t>
            </a:r>
            <a:r>
              <a:rPr lang="nl-NL" baseline="0" dirty="0" smtClean="0"/>
              <a:t> in beeld</a:t>
            </a:r>
          </a:p>
          <a:p>
            <a:endParaRPr lang="nl-NL" baseline="0" dirty="0" smtClean="0"/>
          </a:p>
          <a:p>
            <a:r>
              <a:rPr lang="nl-NL" baseline="0" dirty="0" smtClean="0"/>
              <a:t>Er is beeldmateriaal van </a:t>
            </a:r>
            <a:r>
              <a:rPr lang="nl-NL" baseline="0" dirty="0" err="1" smtClean="0"/>
              <a:t>leerlinggesprekken</a:t>
            </a:r>
            <a:r>
              <a:rPr lang="nl-NL" baseline="0" dirty="0" smtClean="0"/>
              <a:t>. We maken gebruik van 3 fragmenten:</a:t>
            </a:r>
          </a:p>
          <a:p>
            <a:r>
              <a:rPr lang="nl-NL" baseline="0" dirty="0" smtClean="0"/>
              <a:t>&gt; Thuis geoefend (tafels, Floor)</a:t>
            </a:r>
          </a:p>
          <a:p>
            <a:r>
              <a:rPr lang="nl-NL" baseline="0" dirty="0" smtClean="0"/>
              <a:t>&gt; Opgave 19 (dierentuin, Floor)</a:t>
            </a:r>
          </a:p>
          <a:p>
            <a:r>
              <a:rPr lang="nl-NL" baseline="0" dirty="0" smtClean="0"/>
              <a:t>&gt; Hoeveel Euro (geld, Daan) </a:t>
            </a:r>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Gebruik het</a:t>
            </a:r>
            <a:r>
              <a:rPr lang="nl-NL" baseline="0" dirty="0" smtClean="0"/>
              <a:t> Citoboekje van E5 erbij. Vergelijk bijvoorbeeld wat de leerlingen al kunnen bij de breukenopgave en de bioscoopopgave.</a:t>
            </a:r>
          </a:p>
          <a:p>
            <a:endParaRPr lang="nl-NL" baseline="0" dirty="0" smtClean="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pPr>
              <a:defRPr/>
            </a:pPr>
            <a:fld id="{83756943-777D-4043-BF9B-DA0AF7F2CAC2}"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descr="RIMG0197_bew26x11gekni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669"/>
            <a:ext cx="9144000" cy="3868444"/>
          </a:xfrm>
          <a:prstGeom prst="rect">
            <a:avLst/>
          </a:prstGeom>
        </p:spPr>
      </p:pic>
      <p:sp>
        <p:nvSpPr>
          <p:cNvPr id="8" name="Rechthoek 7"/>
          <p:cNvSpPr/>
          <p:nvPr userDrawn="1"/>
        </p:nvSpPr>
        <p:spPr>
          <a:xfrm>
            <a:off x="0" y="3683000"/>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bg1"/>
              </a:solidFill>
            </a:endParaRPr>
          </a:p>
        </p:txBody>
      </p:sp>
      <p:pic>
        <p:nvPicPr>
          <p:cNvPr id="9" name="Afbeelding 8" descr="SLO_logo_totaal.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067" y="867805"/>
            <a:ext cx="1289733" cy="7259099"/>
          </a:xfrm>
          <a:prstGeom prst="rect">
            <a:avLst/>
          </a:prstGeom>
        </p:spPr>
      </p:pic>
      <p:sp>
        <p:nvSpPr>
          <p:cNvPr id="2" name="Titel 1"/>
          <p:cNvSpPr>
            <a:spLocks noGrp="1"/>
          </p:cNvSpPr>
          <p:nvPr>
            <p:ph type="ctrTitle"/>
          </p:nvPr>
        </p:nvSpPr>
        <p:spPr>
          <a:xfrm>
            <a:off x="2617788" y="1436533"/>
            <a:ext cx="6314545" cy="2348473"/>
          </a:xfrm>
        </p:spPr>
        <p:txBody>
          <a:bodyPr anchor="t" anchorCtr="0">
            <a:normAutofit/>
          </a:bodyPr>
          <a:lstStyle>
            <a:lvl1pPr algn="l">
              <a:defRPr sz="32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2400" b="1" i="0">
                <a:solidFill>
                  <a:schemeClr val="bg1">
                    <a:lumMod val="65000"/>
                  </a:schemeClr>
                </a:solidFill>
                <a:effectLst/>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2FF21628-9BAB-4F11-BC0E-32D399EF1527}" type="datetime1">
              <a:rPr lang="nl-NL" smtClean="0"/>
              <a:t>11-8-2014</a:t>
            </a:fld>
            <a:endParaRPr lang="nl-NL"/>
          </a:p>
        </p:txBody>
      </p:sp>
      <p:sp>
        <p:nvSpPr>
          <p:cNvPr id="5" name="Tijdelijke aanduiding voor voettekst 4"/>
          <p:cNvSpPr>
            <a:spLocks noGrp="1"/>
          </p:cNvSpPr>
          <p:nvPr>
            <p:ph type="ftr" sz="quarter" idx="11"/>
          </p:nvPr>
        </p:nvSpPr>
        <p:spPr/>
        <p:txBody>
          <a:bodyPr/>
          <a:lstStyle/>
          <a:p>
            <a:r>
              <a:rPr lang="nl-NL" smtClean="0"/>
              <a:t>www.talentstimuleren.nl</a:t>
            </a:r>
            <a:endParaRPr lang="nl-NL"/>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
        <p:nvSpPr>
          <p:cNvPr id="10" name="Rechthoek 9"/>
          <p:cNvSpPr/>
          <p:nvPr userDrawn="1"/>
        </p:nvSpPr>
        <p:spPr>
          <a:xfrm>
            <a:off x="2617787" y="3683000"/>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400" dirty="0"/>
          </a:p>
        </p:txBody>
      </p:sp>
      <p:sp>
        <p:nvSpPr>
          <p:cNvPr id="12" name="Rechthoek 11"/>
          <p:cNvSpPr/>
          <p:nvPr userDrawn="1"/>
        </p:nvSpPr>
        <p:spPr>
          <a:xfrm>
            <a:off x="2439793" y="3658006"/>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smtClean="0"/>
              <a:t>SLO</a:t>
            </a:r>
            <a:r>
              <a:rPr lang="nl-NL" sz="1400" baseline="0" dirty="0" smtClean="0"/>
              <a:t> </a:t>
            </a:r>
            <a:r>
              <a:rPr lang="nl-NL" sz="1200" baseline="0" dirty="0" smtClean="0"/>
              <a:t>●</a:t>
            </a:r>
            <a:r>
              <a:rPr lang="nl-NL" sz="1400" baseline="0" dirty="0" smtClean="0"/>
              <a:t> nationaal expertisecentrum leerplanontwikkeling</a:t>
            </a:r>
            <a:endParaRPr lang="nl-NL" sz="1400" dirty="0"/>
          </a:p>
        </p:txBody>
      </p:sp>
      <p:pic>
        <p:nvPicPr>
          <p:cNvPr id="13" name="Afbeelding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63688" y="5877272"/>
            <a:ext cx="3667125" cy="733425"/>
          </a:xfrm>
          <a:prstGeom prst="rect">
            <a:avLst/>
          </a:prstGeom>
        </p:spPr>
      </p:pic>
    </p:spTree>
    <p:extLst>
      <p:ext uri="{BB962C8B-B14F-4D97-AF65-F5344CB8AC3E}">
        <p14:creationId xmlns:p14="http://schemas.microsoft.com/office/powerpoint/2010/main" val="15015214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8A56474-6D8B-459F-B647-DEEB687F5990}"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71609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3E1FA88-54FE-4957-8831-EFCB5E6A26E2}"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94861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016D127-2733-4F0E-AFA9-89F64F724C3E}"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8445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4CFEB84E-D31D-48E2-8632-104D4A82BD44}" type="datetime1">
              <a:rPr lang="nl-NL" smtClean="0"/>
              <a:t>11-8-2014</a:t>
            </a:fld>
            <a:endParaRPr lang="nl-NL"/>
          </a:p>
        </p:txBody>
      </p:sp>
      <p:sp>
        <p:nvSpPr>
          <p:cNvPr id="5" name="Tijdelijke aanduiding voor voettekst 4"/>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6" name="Tijdelijke aanduiding voor dianummer 5"/>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59923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1BF5C49-6530-47DB-A08F-BBC02BB13C75}"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44505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CFCF6789-BC09-4C8B-A2F4-58920B2802C5}" type="datetime1">
              <a:rPr lang="nl-NL" smtClean="0"/>
              <a:t>11-8-2014</a:t>
            </a:fld>
            <a:endParaRPr lang="nl-NL"/>
          </a:p>
        </p:txBody>
      </p:sp>
      <p:sp>
        <p:nvSpPr>
          <p:cNvPr id="8" name="Tijdelijke aanduiding voor voettekst 7"/>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9" name="Tijdelijke aanduiding voor dianummer 8"/>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621582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E8895A3-5522-41A0-AF7E-0AAA961F9E10}" type="datetime1">
              <a:rPr lang="nl-NL" smtClean="0"/>
              <a:t>11-8-2014</a:t>
            </a:fld>
            <a:endParaRPr lang="nl-NL"/>
          </a:p>
        </p:txBody>
      </p:sp>
      <p:sp>
        <p:nvSpPr>
          <p:cNvPr id="4" name="Tijdelijke aanduiding voor voettekst 3"/>
          <p:cNvSpPr>
            <a:spLocks noGrp="1"/>
          </p:cNvSpPr>
          <p:nvPr>
            <p:ph type="ftr" sz="quarter" idx="11"/>
          </p:nvPr>
        </p:nvSpPr>
        <p:spPr/>
        <p:txBody>
          <a:bodyPr/>
          <a:lstStyle>
            <a:lvl1pPr>
              <a:defRPr>
                <a:solidFill>
                  <a:schemeClr val="bg1"/>
                </a:solidFill>
              </a:defRPr>
            </a:lvl1pPr>
          </a:lstStyle>
          <a:p>
            <a:r>
              <a:rPr lang="nl-NL" dirty="0" smtClean="0"/>
              <a:t>www.talentstimuleren.nl</a:t>
            </a:r>
          </a:p>
        </p:txBody>
      </p:sp>
      <p:sp>
        <p:nvSpPr>
          <p:cNvPr id="5" name="Tijdelijke aanduiding voor dianummer 4"/>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00890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BE95A4-DEEE-4D26-AE7C-7822F8A43902}" type="datetime1">
              <a:rPr lang="nl-NL" smtClean="0"/>
              <a:t>11-8-2014</a:t>
            </a:fld>
            <a:endParaRPr lang="nl-NL"/>
          </a:p>
        </p:txBody>
      </p:sp>
      <p:sp>
        <p:nvSpPr>
          <p:cNvPr id="3" name="Tijdelijke aanduiding voor voettekst 2"/>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4" name="Tijdelijke aanduiding voor dianummer 3"/>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11161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48D640-177C-44D7-AACB-AAEED4DA4AEE}"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3664602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91A3DEF-4948-4077-9592-1C6EA4D655CB}" type="datetime1">
              <a:rPr lang="nl-NL" smtClean="0"/>
              <a:t>11-8-2014</a:t>
            </a:fld>
            <a:endParaRPr lang="nl-NL"/>
          </a:p>
        </p:txBody>
      </p:sp>
      <p:sp>
        <p:nvSpPr>
          <p:cNvPr id="6" name="Tijdelijke aanduiding voor voettekst 5"/>
          <p:cNvSpPr>
            <a:spLocks noGrp="1"/>
          </p:cNvSpPr>
          <p:nvPr>
            <p:ph type="ftr" sz="quarter" idx="11"/>
          </p:nvPr>
        </p:nvSpPr>
        <p:spPr/>
        <p:txBody>
          <a:bodyPr/>
          <a:lstStyle>
            <a:lvl1pPr>
              <a:defRPr>
                <a:solidFill>
                  <a:schemeClr val="bg1"/>
                </a:solidFill>
              </a:defRPr>
            </a:lvl1pPr>
          </a:lstStyle>
          <a:p>
            <a:r>
              <a:rPr lang="nl-NL" dirty="0" smtClean="0"/>
              <a:t>www.talentstimuleren.nl</a:t>
            </a:r>
            <a:endParaRPr lang="nl-NL" dirty="0"/>
          </a:p>
        </p:txBody>
      </p:sp>
      <p:sp>
        <p:nvSpPr>
          <p:cNvPr id="7" name="Tijdelijke aanduiding voor dianummer 6"/>
          <p:cNvSpPr>
            <a:spLocks noGrp="1"/>
          </p:cNvSpPr>
          <p:nvPr>
            <p:ph type="sldNum" sz="quarter" idx="12"/>
          </p:nvPr>
        </p:nvSpPr>
        <p:spPr/>
        <p:txBody>
          <a:bodyPr/>
          <a:lstStyle/>
          <a:p>
            <a:fld id="{EFECCCC9-B970-6D4A-A7A8-4C900A203D51}" type="slidenum">
              <a:rPr lang="nl-NL" smtClean="0"/>
              <a:t>‹nr.›</a:t>
            </a:fld>
            <a:endParaRPr lang="nl-NL"/>
          </a:p>
        </p:txBody>
      </p:sp>
    </p:spTree>
    <p:extLst>
      <p:ext uri="{BB962C8B-B14F-4D97-AF65-F5344CB8AC3E}">
        <p14:creationId xmlns:p14="http://schemas.microsoft.com/office/powerpoint/2010/main" val="296899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A1CE62-2889-4CD6-966B-523577EEE180}" type="datetime1">
              <a:rPr lang="nl-NL" smtClean="0"/>
              <a:t>11-8-2014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www.talentstimuleren.nl</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CCCC9-B970-6D4A-A7A8-4C900A203D51}" type="slidenum">
              <a:rPr lang="nl-NL" smtClean="0"/>
              <a:t>‹nr.›</a:t>
            </a:fld>
            <a:endParaRPr lang="nl-NL"/>
          </a:p>
        </p:txBody>
      </p:sp>
      <p:sp>
        <p:nvSpPr>
          <p:cNvPr id="8" name="Rechthoek 7"/>
          <p:cNvSpPr/>
          <p:nvPr/>
        </p:nvSpPr>
        <p:spPr>
          <a:xfrm>
            <a:off x="0" y="6126163"/>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n>
                <a:noFill/>
              </a:ln>
            </a:endParaRPr>
          </a:p>
        </p:txBody>
      </p:sp>
      <p:pic>
        <p:nvPicPr>
          <p:cNvPr id="10" name="Afbeelding 9" descr="SLO.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26136" y="6270356"/>
            <a:ext cx="557803" cy="359676"/>
          </a:xfrm>
          <a:prstGeom prst="rect">
            <a:avLst/>
          </a:prstGeom>
        </p:spPr>
      </p:pic>
    </p:spTree>
    <p:extLst>
      <p:ext uri="{BB962C8B-B14F-4D97-AF65-F5344CB8AC3E}">
        <p14:creationId xmlns:p14="http://schemas.microsoft.com/office/powerpoint/2010/main" val="2549356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40755" t="16243" r="37982" b="61606"/>
          <a:stretch>
            <a:fillRect/>
          </a:stretch>
        </p:blipFill>
        <p:spPr bwMode="auto">
          <a:xfrm>
            <a:off x="0" y="-171450"/>
            <a:ext cx="29146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l="40755" t="18440" r="37396" b="61621"/>
          <a:stretch>
            <a:fillRect/>
          </a:stretch>
        </p:blipFill>
        <p:spPr bwMode="auto">
          <a:xfrm>
            <a:off x="827088" y="476250"/>
            <a:ext cx="3384550"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22469" t="32181" r="20451" b="13261"/>
          <a:stretch>
            <a:fillRect/>
          </a:stretch>
        </p:blipFill>
        <p:spPr bwMode="auto">
          <a:xfrm>
            <a:off x="1707158" y="1043781"/>
            <a:ext cx="30241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l="25603" t="24417" r="12083" b="21745"/>
          <a:stretch>
            <a:fillRect/>
          </a:stretch>
        </p:blipFill>
        <p:spPr bwMode="auto">
          <a:xfrm>
            <a:off x="2519363" y="1725439"/>
            <a:ext cx="3544478" cy="2450405"/>
          </a:xfrm>
          <a:prstGeom prst="rect">
            <a:avLst/>
          </a:prstGeom>
          <a:noFill/>
          <a:ln w="9525">
            <a:solidFill>
              <a:sysClr val="window" lastClr="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1" descr="L:\SGN\SO\LPO\Passende perspectieven\taal\(half)producten\figuren\Pape_illustratie_0.jpg"/>
          <p:cNvPicPr>
            <a:picLocks noChangeAspect="1" noChangeArrowheads="1"/>
          </p:cNvPicPr>
          <p:nvPr/>
        </p:nvPicPr>
        <p:blipFill>
          <a:blip r:embed="rId6">
            <a:extLst>
              <a:ext uri="{28A0092B-C50C-407E-A947-70E740481C1C}">
                <a14:useLocalDpi xmlns:a14="http://schemas.microsoft.com/office/drawing/2010/main" val="0"/>
              </a:ext>
            </a:extLst>
          </a:blip>
          <a:srcRect r="16685"/>
          <a:stretch>
            <a:fillRect/>
          </a:stretch>
        </p:blipFill>
        <p:spPr bwMode="auto">
          <a:xfrm>
            <a:off x="3275856" y="2510656"/>
            <a:ext cx="3428485" cy="28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395536" y="5517232"/>
            <a:ext cx="8640960" cy="461665"/>
          </a:xfrm>
          <a:prstGeom prst="rect">
            <a:avLst/>
          </a:prstGeom>
          <a:noFill/>
        </p:spPr>
        <p:txBody>
          <a:bodyPr wrap="square" rtlCol="0">
            <a:spAutoFit/>
          </a:bodyPr>
          <a:lstStyle/>
          <a:p>
            <a:r>
              <a:rPr lang="nl-NL" sz="2400" b="1" dirty="0" smtClean="0"/>
              <a:t>PowerPoint Rekenen Bijeenkomst 6: Evalueren op </a:t>
            </a:r>
            <a:r>
              <a:rPr lang="nl-NL" sz="2400" b="1" dirty="0" err="1" smtClean="0"/>
              <a:t>leerlingniveau</a:t>
            </a:r>
            <a:endParaRPr lang="nl-NL" sz="2400" b="1" dirty="0"/>
          </a:p>
        </p:txBody>
      </p:sp>
    </p:spTree>
    <p:extLst>
      <p:ext uri="{BB962C8B-B14F-4D97-AF65-F5344CB8AC3E}">
        <p14:creationId xmlns:p14="http://schemas.microsoft.com/office/powerpoint/2010/main" val="1110258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nl-NL" dirty="0" smtClean="0"/>
              <a:t>Voorbeelden van </a:t>
            </a:r>
            <a:r>
              <a:rPr lang="nl-NL" dirty="0" err="1" smtClean="0"/>
              <a:t>formatieve</a:t>
            </a:r>
            <a:r>
              <a:rPr lang="nl-NL" dirty="0" smtClean="0"/>
              <a:t> evaluatie: portfolio met leerlingenwerk</a:t>
            </a:r>
            <a:endParaRPr lang="nl-NL" dirty="0"/>
          </a:p>
        </p:txBody>
      </p:sp>
      <p:sp>
        <p:nvSpPr>
          <p:cNvPr id="3" name="Content Placeholder 2"/>
          <p:cNvSpPr>
            <a:spLocks noGrp="1"/>
          </p:cNvSpPr>
          <p:nvPr>
            <p:ph sz="half" idx="1"/>
          </p:nvPr>
        </p:nvSpPr>
        <p:spPr/>
        <p:txBody>
          <a:bodyPr/>
          <a:lstStyle/>
          <a:p>
            <a:pPr>
              <a:buNone/>
            </a:pPr>
            <a:endParaRPr lang="nl-NL" dirty="0" smtClean="0"/>
          </a:p>
          <a:p>
            <a:pPr>
              <a:buNone/>
            </a:pPr>
            <a:endParaRPr lang="nl-NL" dirty="0" smtClean="0"/>
          </a:p>
          <a:p>
            <a:pPr>
              <a:buNone/>
            </a:pPr>
            <a:r>
              <a:rPr lang="nl-NL" dirty="0" smtClean="0"/>
              <a:t>Leerlingenwerk van</a:t>
            </a:r>
          </a:p>
          <a:p>
            <a:pPr>
              <a:buNone/>
            </a:pPr>
            <a:r>
              <a:rPr lang="nl-NL" dirty="0" smtClean="0"/>
              <a:t>vijf kinderen </a:t>
            </a:r>
          </a:p>
          <a:p>
            <a:pPr>
              <a:buNone/>
            </a:pPr>
            <a:endParaRPr lang="nl-NL" dirty="0" smtClean="0"/>
          </a:p>
          <a:p>
            <a:pPr>
              <a:buNone/>
            </a:pPr>
            <a:r>
              <a:rPr lang="nl-NL" dirty="0" smtClean="0"/>
              <a:t>Opgave: 4 groepjes</a:t>
            </a:r>
          </a:p>
          <a:p>
            <a:pPr>
              <a:buNone/>
            </a:pPr>
            <a:r>
              <a:rPr lang="nl-NL" dirty="0" smtClean="0"/>
              <a:t>van 6 kinderen </a:t>
            </a:r>
          </a:p>
          <a:p>
            <a:endParaRPr lang="nl-NL" dirty="0"/>
          </a:p>
        </p:txBody>
      </p:sp>
      <p:pic>
        <p:nvPicPr>
          <p:cNvPr id="5" name="Content Placeholder 4" descr="cliff klas"/>
          <p:cNvPicPr>
            <a:picLocks noGrp="1"/>
          </p:cNvPicPr>
          <p:nvPr>
            <p:ph sz="half" idx="2"/>
          </p:nvPr>
        </p:nvPicPr>
        <p:blipFill>
          <a:blip r:embed="rId3" cstate="print"/>
          <a:srcRect/>
          <a:stretch>
            <a:fillRect/>
          </a:stretch>
        </p:blipFill>
        <p:spPr bwMode="auto">
          <a:xfrm>
            <a:off x="4648200" y="2060180"/>
            <a:ext cx="3740224" cy="3956839"/>
          </a:xfrm>
          <a:prstGeom prst="rect">
            <a:avLst/>
          </a:prstGeom>
          <a:noFill/>
          <a:ln w="9525">
            <a:noFill/>
            <a:miter lim="800000"/>
            <a:headEnd/>
            <a:tailEnd/>
          </a:ln>
        </p:spPr>
      </p:pic>
    </p:spTree>
    <p:extLst>
      <p:ext uri="{BB962C8B-B14F-4D97-AF65-F5344CB8AC3E}">
        <p14:creationId xmlns:p14="http://schemas.microsoft.com/office/powerpoint/2010/main" val="524071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nl-NL" sz="4000" dirty="0" smtClean="0"/>
              <a:t>Voorbeeld </a:t>
            </a:r>
            <a:r>
              <a:rPr lang="nl-NL" sz="4000" dirty="0" err="1" smtClean="0"/>
              <a:t>formatieve</a:t>
            </a:r>
            <a:r>
              <a:rPr lang="nl-NL" sz="4000" dirty="0" smtClean="0"/>
              <a:t> evaluatie: </a:t>
            </a:r>
            <a:r>
              <a:rPr lang="nl-NL" sz="4000" dirty="0" err="1" smtClean="0"/>
              <a:t>kindgesprekken</a:t>
            </a:r>
            <a:r>
              <a:rPr lang="nl-NL" sz="4000" dirty="0" smtClean="0"/>
              <a:t> / leerlinginterviews</a:t>
            </a:r>
            <a:endParaRPr lang="nl-NL" sz="4000" dirty="0"/>
          </a:p>
        </p:txBody>
      </p:sp>
      <p:sp>
        <p:nvSpPr>
          <p:cNvPr id="3" name="Content Placeholder 2"/>
          <p:cNvSpPr>
            <a:spLocks noGrp="1"/>
          </p:cNvSpPr>
          <p:nvPr>
            <p:ph idx="1"/>
          </p:nvPr>
        </p:nvSpPr>
        <p:spPr>
          <a:xfrm>
            <a:off x="1043608" y="1988840"/>
            <a:ext cx="7162800" cy="3464024"/>
          </a:xfrm>
        </p:spPr>
        <p:txBody>
          <a:bodyPr/>
          <a:lstStyle/>
          <a:p>
            <a:pPr>
              <a:buFontTx/>
              <a:buChar char="-"/>
            </a:pPr>
            <a:endParaRPr lang="nl-NL" sz="2400" dirty="0" smtClean="0"/>
          </a:p>
          <a:p>
            <a:pPr>
              <a:buFontTx/>
              <a:buChar char="-"/>
            </a:pPr>
            <a:r>
              <a:rPr lang="nl-NL" sz="2400" dirty="0" smtClean="0"/>
              <a:t>Schoolverlaters aan het woord (verslag)</a:t>
            </a:r>
          </a:p>
          <a:p>
            <a:pPr>
              <a:buFontTx/>
              <a:buChar char="-"/>
            </a:pPr>
            <a:r>
              <a:rPr lang="nl-NL" sz="2400" dirty="0" err="1" smtClean="0"/>
              <a:t>Leerlinginterviews</a:t>
            </a:r>
            <a:r>
              <a:rPr lang="nl-NL" sz="2400" dirty="0" smtClean="0"/>
              <a:t> in beeld (Floor en Daan) </a:t>
            </a:r>
          </a:p>
        </p:txBody>
      </p:sp>
    </p:spTree>
    <p:extLst>
      <p:ext uri="{BB962C8B-B14F-4D97-AF65-F5344CB8AC3E}">
        <p14:creationId xmlns:p14="http://schemas.microsoft.com/office/powerpoint/2010/main" val="359377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Autofit/>
          </a:bodyPr>
          <a:lstStyle/>
          <a:p>
            <a:pPr algn="l"/>
            <a:r>
              <a:rPr lang="nl-NL" sz="4000" dirty="0" smtClean="0"/>
              <a:t>Schoolverlaters aan het woord (verslag)</a:t>
            </a:r>
            <a:endParaRPr lang="nl-NL" sz="4000" dirty="0"/>
          </a:p>
        </p:txBody>
      </p:sp>
      <p:sp>
        <p:nvSpPr>
          <p:cNvPr id="3" name="Content Placeholder 2"/>
          <p:cNvSpPr>
            <a:spLocks noGrp="1"/>
          </p:cNvSpPr>
          <p:nvPr>
            <p:ph idx="1"/>
          </p:nvPr>
        </p:nvSpPr>
        <p:spPr>
          <a:xfrm>
            <a:off x="1043608" y="1988840"/>
            <a:ext cx="7162800" cy="3464024"/>
          </a:xfrm>
        </p:spPr>
        <p:txBody>
          <a:bodyPr>
            <a:normAutofit fontScale="77500" lnSpcReduction="20000"/>
          </a:bodyPr>
          <a:lstStyle/>
          <a:p>
            <a:pPr>
              <a:buNone/>
            </a:pPr>
            <a:endParaRPr lang="nl-NL" dirty="0" smtClean="0"/>
          </a:p>
          <a:p>
            <a:pPr>
              <a:buNone/>
            </a:pPr>
            <a:r>
              <a:rPr lang="nl-NL" dirty="0" smtClean="0"/>
              <a:t>Said (12 jaar), Jasmijn (13,5 jaar) en Floor (12,5 jaar)</a:t>
            </a:r>
          </a:p>
          <a:p>
            <a:pPr>
              <a:buNone/>
            </a:pPr>
            <a:r>
              <a:rPr lang="nl-NL" dirty="0" smtClean="0"/>
              <a:t>Vertellen ieder over hun aanpak bij 5 (dezelfde) Cito</a:t>
            </a:r>
          </a:p>
          <a:p>
            <a:pPr>
              <a:buNone/>
            </a:pPr>
            <a:r>
              <a:rPr lang="nl-NL" dirty="0" smtClean="0"/>
              <a:t>opgaven…</a:t>
            </a:r>
          </a:p>
          <a:p>
            <a:pPr>
              <a:buNone/>
            </a:pPr>
            <a:endParaRPr lang="nl-NL" dirty="0" smtClean="0"/>
          </a:p>
          <a:p>
            <a:pPr>
              <a:buNone/>
            </a:pPr>
            <a:r>
              <a:rPr lang="nl-NL" dirty="0" smtClean="0"/>
              <a:t>Bespreekpunten:</a:t>
            </a:r>
          </a:p>
          <a:p>
            <a:pPr>
              <a:buFont typeface="Wingdings"/>
              <a:buChar char="Ø"/>
            </a:pPr>
            <a:r>
              <a:rPr lang="nl-NL" dirty="0" smtClean="0"/>
              <a:t>Waar merk je leerwinst voor deze leerlingen?</a:t>
            </a:r>
          </a:p>
          <a:p>
            <a:pPr>
              <a:buFont typeface="Wingdings"/>
              <a:buChar char="Ø"/>
            </a:pPr>
            <a:r>
              <a:rPr lang="nl-NL" dirty="0" smtClean="0"/>
              <a:t>Wat vinden deze leerlingen nog lastig?</a:t>
            </a:r>
            <a:endParaRPr lang="nl-NL" dirty="0"/>
          </a:p>
          <a:p>
            <a:pPr>
              <a:buFont typeface="Wingdings"/>
              <a:buChar char="Ø"/>
            </a:pPr>
            <a:r>
              <a:rPr lang="nl-NL" dirty="0" smtClean="0"/>
              <a:t>Hoe zou jij deze leerlingen</a:t>
            </a:r>
            <a:r>
              <a:rPr lang="nl-NL" dirty="0"/>
              <a:t> </a:t>
            </a:r>
            <a:r>
              <a:rPr lang="nl-NL" dirty="0" smtClean="0"/>
              <a:t>verder begeleiden?</a:t>
            </a:r>
          </a:p>
        </p:txBody>
      </p:sp>
    </p:spTree>
    <p:extLst>
      <p:ext uri="{BB962C8B-B14F-4D97-AF65-F5344CB8AC3E}">
        <p14:creationId xmlns:p14="http://schemas.microsoft.com/office/powerpoint/2010/main" val="174984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dirty="0" err="1" smtClean="0"/>
              <a:t>Leerlinginterviews</a:t>
            </a:r>
            <a:r>
              <a:rPr lang="nl-NL" sz="4000" dirty="0" smtClean="0"/>
              <a:t> in beeld</a:t>
            </a:r>
            <a:endParaRPr lang="nl-NL" sz="4000" dirty="0"/>
          </a:p>
        </p:txBody>
      </p:sp>
      <p:sp>
        <p:nvSpPr>
          <p:cNvPr id="3" name="Content Placeholder 2"/>
          <p:cNvSpPr>
            <a:spLocks noGrp="1"/>
          </p:cNvSpPr>
          <p:nvPr>
            <p:ph idx="1"/>
          </p:nvPr>
        </p:nvSpPr>
        <p:spPr>
          <a:xfrm>
            <a:off x="1043608" y="1700808"/>
            <a:ext cx="7162800" cy="3752056"/>
          </a:xfrm>
        </p:spPr>
        <p:txBody>
          <a:bodyPr>
            <a:noAutofit/>
          </a:bodyPr>
          <a:lstStyle/>
          <a:p>
            <a:pPr>
              <a:buNone/>
            </a:pPr>
            <a:r>
              <a:rPr lang="nl-NL" sz="2400" dirty="0" smtClean="0"/>
              <a:t>Fragment 1.	Floor: Thuis geoefend! (tafels)</a:t>
            </a:r>
            <a:endParaRPr lang="nl-NL" sz="2400" dirty="0"/>
          </a:p>
          <a:p>
            <a:pPr>
              <a:buNone/>
            </a:pPr>
            <a:r>
              <a:rPr lang="nl-NL" sz="2400" dirty="0" smtClean="0"/>
              <a:t>Fragment 2. 	Floor: Hoeveel mensen gaan er mee naar 				de dierentuin? (opgave 19) </a:t>
            </a:r>
            <a:endParaRPr lang="nl-NL" sz="2400" dirty="0"/>
          </a:p>
          <a:p>
            <a:pPr>
              <a:buNone/>
            </a:pPr>
            <a:r>
              <a:rPr lang="nl-NL" sz="2400" dirty="0" smtClean="0"/>
              <a:t>Fragment 3. 	Daan: Hoeveel euro? (blikjes cola en </a:t>
            </a:r>
            <a:br>
              <a:rPr lang="nl-NL" sz="2400" dirty="0" smtClean="0"/>
            </a:br>
            <a:r>
              <a:rPr lang="nl-NL" sz="2400" dirty="0" smtClean="0"/>
              <a:t> 				koeken)</a:t>
            </a:r>
            <a:endParaRPr lang="nl-NL" sz="2400" dirty="0"/>
          </a:p>
          <a:p>
            <a:pPr>
              <a:buNone/>
            </a:pPr>
            <a:r>
              <a:rPr lang="nl-NL" sz="2400" dirty="0" smtClean="0"/>
              <a:t>Kijkvragen:</a:t>
            </a:r>
          </a:p>
          <a:p>
            <a:pPr>
              <a:buFont typeface="Wingdings"/>
              <a:buChar char="Ø"/>
            </a:pPr>
            <a:r>
              <a:rPr lang="nl-NL" sz="2400" dirty="0" smtClean="0"/>
              <a:t>Welke oplossingen laten deze leerlingen zien en horen?</a:t>
            </a:r>
          </a:p>
          <a:p>
            <a:pPr>
              <a:buFont typeface="Wingdings"/>
              <a:buChar char="Ø"/>
            </a:pPr>
            <a:r>
              <a:rPr lang="nl-NL" sz="2400" dirty="0" smtClean="0"/>
              <a:t>Waar merk je leerwinst? </a:t>
            </a:r>
          </a:p>
          <a:p>
            <a:pPr>
              <a:buFont typeface="Wingdings"/>
              <a:buChar char="Ø"/>
            </a:pPr>
            <a:r>
              <a:rPr lang="nl-NL" sz="2400" dirty="0" smtClean="0"/>
              <a:t>Waar zou je mee verder willen als leerkracht?</a:t>
            </a:r>
          </a:p>
        </p:txBody>
      </p:sp>
    </p:spTree>
    <p:extLst>
      <p:ext uri="{BB962C8B-B14F-4D97-AF65-F5344CB8AC3E}">
        <p14:creationId xmlns:p14="http://schemas.microsoft.com/office/powerpoint/2010/main" val="1405547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71600" y="476250"/>
            <a:ext cx="8172400" cy="5040982"/>
          </a:xfrm>
        </p:spPr>
        <p:txBody>
          <a:bodyPr/>
          <a:lstStyle/>
          <a:p>
            <a:pPr>
              <a:buNone/>
            </a:pPr>
            <a:r>
              <a:rPr lang="nl-NL" sz="2400" dirty="0" smtClean="0"/>
              <a:t>Fragment 3. 	Daan: Hoeveel euro? (blikjes cola en koeken)</a:t>
            </a:r>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a:p>
            <a:pPr>
              <a:buNone/>
            </a:pPr>
            <a:endParaRPr lang="nl-NL" dirty="0" smtClean="0"/>
          </a:p>
          <a:p>
            <a:pPr>
              <a:buNone/>
            </a:pPr>
            <a:endParaRPr lang="nl-NL" dirty="0"/>
          </a:p>
        </p:txBody>
      </p:sp>
      <p:pic>
        <p:nvPicPr>
          <p:cNvPr id="4" name="Picture 7"/>
          <p:cNvPicPr/>
          <p:nvPr/>
        </p:nvPicPr>
        <p:blipFill>
          <a:blip r:embed="rId3" cstate="print"/>
          <a:srcRect/>
          <a:stretch>
            <a:fillRect/>
          </a:stretch>
        </p:blipFill>
        <p:spPr bwMode="auto">
          <a:xfrm>
            <a:off x="971599" y="1628800"/>
            <a:ext cx="7416823" cy="4104455"/>
          </a:xfrm>
          <a:prstGeom prst="rect">
            <a:avLst/>
          </a:prstGeom>
          <a:noFill/>
          <a:ln w="9525">
            <a:solidFill>
              <a:srgbClr val="C0C0C0"/>
            </a:solidFill>
            <a:miter lim="800000"/>
            <a:headEnd/>
            <a:tailEnd/>
          </a:ln>
        </p:spPr>
      </p:pic>
    </p:spTree>
    <p:extLst>
      <p:ext uri="{BB962C8B-B14F-4D97-AF65-F5344CB8AC3E}">
        <p14:creationId xmlns:p14="http://schemas.microsoft.com/office/powerpoint/2010/main" val="1526865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l"/>
            <a:r>
              <a:rPr lang="nl-NL" sz="4000" dirty="0" smtClean="0"/>
              <a:t>Discussie: is effect van Passende perspectieven meetbaar?</a:t>
            </a:r>
            <a:endParaRPr lang="nl-NL" sz="4000" dirty="0"/>
          </a:p>
        </p:txBody>
      </p:sp>
      <p:sp>
        <p:nvSpPr>
          <p:cNvPr id="3" name="Content Placeholder 2"/>
          <p:cNvSpPr>
            <a:spLocks noGrp="1"/>
          </p:cNvSpPr>
          <p:nvPr>
            <p:ph idx="1"/>
          </p:nvPr>
        </p:nvSpPr>
        <p:spPr>
          <a:xfrm>
            <a:off x="457200" y="1772816"/>
            <a:ext cx="8229600" cy="4525963"/>
          </a:xfrm>
        </p:spPr>
        <p:txBody>
          <a:bodyPr>
            <a:normAutofit fontScale="85000" lnSpcReduction="10000"/>
          </a:bodyPr>
          <a:lstStyle/>
          <a:p>
            <a:pPr>
              <a:buNone/>
            </a:pPr>
            <a:r>
              <a:rPr lang="nl-NL" dirty="0" smtClean="0"/>
              <a:t>Werken met Passende perspectieven betekent keuzes (in </a:t>
            </a:r>
          </a:p>
          <a:p>
            <a:pPr>
              <a:buNone/>
            </a:pPr>
            <a:r>
              <a:rPr lang="nl-NL" dirty="0" smtClean="0"/>
              <a:t>doelen ) maken.  Het toetsen van leerresultaten wordt </a:t>
            </a:r>
          </a:p>
          <a:p>
            <a:pPr>
              <a:buNone/>
            </a:pPr>
            <a:r>
              <a:rPr lang="nl-NL" dirty="0" smtClean="0"/>
              <a:t>lastiger. </a:t>
            </a:r>
          </a:p>
          <a:p>
            <a:pPr>
              <a:buNone/>
            </a:pPr>
            <a:endParaRPr lang="nl-NL" dirty="0" smtClean="0"/>
          </a:p>
          <a:p>
            <a:pPr>
              <a:buFont typeface="Wingdings"/>
              <a:buChar char="Ø"/>
            </a:pPr>
            <a:r>
              <a:rPr lang="nl-NL" dirty="0" smtClean="0"/>
              <a:t>De Cito en de methodetoets meten meer en andere onderwerpen dan de gekozen doelen uit de doelenlijsten…</a:t>
            </a:r>
          </a:p>
          <a:p>
            <a:pPr>
              <a:buFont typeface="Wingdings"/>
              <a:buChar char="Ø"/>
            </a:pPr>
            <a:r>
              <a:rPr lang="nl-NL" dirty="0" smtClean="0"/>
              <a:t>Hoe kunnen </a:t>
            </a:r>
            <a:r>
              <a:rPr lang="nl-NL" dirty="0"/>
              <a:t>we </a:t>
            </a:r>
            <a:r>
              <a:rPr lang="nl-NL" dirty="0" smtClean="0"/>
              <a:t>vooruitgang zichtbaar maken?</a:t>
            </a:r>
            <a:endParaRPr lang="nl-NL" dirty="0"/>
          </a:p>
          <a:p>
            <a:pPr>
              <a:buFont typeface="Wingdings"/>
              <a:buChar char="Ø"/>
            </a:pPr>
            <a:r>
              <a:rPr lang="nl-NL" dirty="0" smtClean="0"/>
              <a:t>Kunnen leerling interviews door de werkgroep worden ingezet?</a:t>
            </a:r>
          </a:p>
          <a:p>
            <a:pPr>
              <a:buFont typeface="Wingdings"/>
              <a:buChar char="Ø"/>
            </a:pPr>
            <a:endParaRPr lang="nl-NL" dirty="0" smtClean="0"/>
          </a:p>
          <a:p>
            <a:pPr>
              <a:buNone/>
            </a:pPr>
            <a:endParaRPr lang="nl-NL" dirty="0" smtClean="0"/>
          </a:p>
        </p:txBody>
      </p:sp>
    </p:spTree>
    <p:extLst>
      <p:ext uri="{BB962C8B-B14F-4D97-AF65-F5344CB8AC3E}">
        <p14:creationId xmlns:p14="http://schemas.microsoft.com/office/powerpoint/2010/main" val="1424093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dirty="0" smtClean="0"/>
              <a:t>Een nieuwe cyclus en afspraken…</a:t>
            </a:r>
            <a:endParaRPr lang="nl-NL" dirty="0"/>
          </a:p>
        </p:txBody>
      </p:sp>
      <p:sp>
        <p:nvSpPr>
          <p:cNvPr id="3" name="Content Placeholder 2"/>
          <p:cNvSpPr>
            <a:spLocks noGrp="1"/>
          </p:cNvSpPr>
          <p:nvPr>
            <p:ph idx="1"/>
          </p:nvPr>
        </p:nvSpPr>
        <p:spPr>
          <a:xfrm>
            <a:off x="971600" y="1916832"/>
            <a:ext cx="7162800" cy="4114800"/>
          </a:xfrm>
        </p:spPr>
        <p:txBody>
          <a:bodyPr/>
          <a:lstStyle/>
          <a:p>
            <a:pPr>
              <a:buNone/>
            </a:pPr>
            <a:r>
              <a:rPr lang="nl-NL" sz="2200" dirty="0" smtClean="0"/>
              <a:t>De werkgroep</a:t>
            </a:r>
            <a:r>
              <a:rPr lang="nl-NL" sz="2200" dirty="0"/>
              <a:t> </a:t>
            </a:r>
            <a:r>
              <a:rPr lang="nl-NL" sz="2200" dirty="0" smtClean="0"/>
              <a:t>heeft de hele cyclus een keer doorlopen. </a:t>
            </a:r>
          </a:p>
          <a:p>
            <a:pPr>
              <a:buNone/>
            </a:pPr>
            <a:r>
              <a:rPr lang="nl-NL" sz="2200" dirty="0"/>
              <a:t>Voor </a:t>
            </a:r>
            <a:r>
              <a:rPr lang="nl-NL" sz="2200" dirty="0" smtClean="0"/>
              <a:t>hen begint </a:t>
            </a:r>
            <a:r>
              <a:rPr lang="nl-NL" sz="2200" dirty="0"/>
              <a:t>de cyclus </a:t>
            </a:r>
            <a:r>
              <a:rPr lang="nl-NL" sz="2200" dirty="0" smtClean="0"/>
              <a:t>nu opnieuw, bij het selecteren en</a:t>
            </a:r>
          </a:p>
          <a:p>
            <a:pPr>
              <a:buNone/>
            </a:pPr>
            <a:r>
              <a:rPr lang="nl-NL" sz="2200" dirty="0" smtClean="0"/>
              <a:t>vastleggen van een nieuwe set rekendoelen (B3). </a:t>
            </a:r>
            <a:endParaRPr lang="nl-NL" sz="2200" dirty="0"/>
          </a:p>
          <a:p>
            <a:pPr>
              <a:buNone/>
            </a:pPr>
            <a:r>
              <a:rPr lang="nl-NL" sz="2200" dirty="0" smtClean="0"/>
              <a:t> </a:t>
            </a:r>
          </a:p>
          <a:p>
            <a:pPr>
              <a:buNone/>
            </a:pPr>
            <a:r>
              <a:rPr lang="nl-NL" sz="2200" dirty="0" smtClean="0"/>
              <a:t>Verder moeten afspraken gemaakt worden over de </a:t>
            </a:r>
          </a:p>
          <a:p>
            <a:pPr>
              <a:buNone/>
            </a:pPr>
            <a:r>
              <a:rPr lang="nl-NL" sz="2200" dirty="0" smtClean="0"/>
              <a:t>voorbereiding van bijeenkomst 7 (tweede teambijeenkomst)</a:t>
            </a:r>
          </a:p>
          <a:p>
            <a:pPr>
              <a:buNone/>
            </a:pPr>
            <a:endParaRPr lang="nl-NL" sz="2200" dirty="0" smtClean="0"/>
          </a:p>
          <a:p>
            <a:pPr>
              <a:buNone/>
            </a:pPr>
            <a:r>
              <a:rPr lang="nl-NL" sz="2200" dirty="0" smtClean="0"/>
              <a:t>Zie bijlage 6.5 voor een voorbeeld van een evaluatieverslag</a:t>
            </a:r>
          </a:p>
          <a:p>
            <a:pPr>
              <a:buNone/>
            </a:pPr>
            <a:r>
              <a:rPr lang="nl-NL" sz="2200" dirty="0"/>
              <a:t>m</a:t>
            </a:r>
            <a:r>
              <a:rPr lang="nl-NL" sz="2200" dirty="0" smtClean="0"/>
              <a:t>et daarin </a:t>
            </a:r>
            <a:r>
              <a:rPr lang="nl-NL" sz="2200" b="1" dirty="0" smtClean="0"/>
              <a:t>aandachtspunten</a:t>
            </a:r>
            <a:r>
              <a:rPr lang="nl-NL" sz="2200" dirty="0" smtClean="0"/>
              <a:t> </a:t>
            </a:r>
            <a:r>
              <a:rPr lang="nl-NL" sz="2200" dirty="0"/>
              <a:t>voor een </a:t>
            </a:r>
            <a:r>
              <a:rPr lang="nl-NL" sz="2200" dirty="0" err="1"/>
              <a:t>teambrede</a:t>
            </a:r>
            <a:r>
              <a:rPr lang="nl-NL" sz="2200" dirty="0"/>
              <a:t> invoering </a:t>
            </a:r>
          </a:p>
          <a:p>
            <a:pPr>
              <a:buNone/>
            </a:pPr>
            <a:r>
              <a:rPr lang="nl-NL" sz="2200" dirty="0"/>
              <a:t>van </a:t>
            </a:r>
            <a:r>
              <a:rPr lang="nl-NL" sz="2200" dirty="0" smtClean="0"/>
              <a:t>Passende perspectieven</a:t>
            </a:r>
            <a:endParaRPr lang="nl-NL" sz="2200" dirty="0"/>
          </a:p>
          <a:p>
            <a:pPr>
              <a:buNone/>
            </a:pPr>
            <a:endParaRPr lang="nl-NL" sz="2000" dirty="0" smtClean="0"/>
          </a:p>
          <a:p>
            <a:pPr>
              <a:buNone/>
            </a:pPr>
            <a:endParaRPr lang="nl-NL" dirty="0" smtClean="0"/>
          </a:p>
          <a:p>
            <a:pPr>
              <a:buNone/>
            </a:pPr>
            <a:endParaRPr lang="nl-NL" dirty="0" smtClean="0"/>
          </a:p>
          <a:p>
            <a:pPr>
              <a:buNone/>
            </a:pPr>
            <a:endParaRPr lang="nl-NL" dirty="0"/>
          </a:p>
        </p:txBody>
      </p:sp>
    </p:spTree>
    <p:extLst>
      <p:ext uri="{BB962C8B-B14F-4D97-AF65-F5344CB8AC3E}">
        <p14:creationId xmlns:p14="http://schemas.microsoft.com/office/powerpoint/2010/main" val="1462301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dirty="0" smtClean="0"/>
              <a:t>Voorbereiding bijeenkomst 7    </a:t>
            </a:r>
            <a:endParaRPr lang="nl-NL" dirty="0"/>
          </a:p>
        </p:txBody>
      </p:sp>
      <p:sp>
        <p:nvSpPr>
          <p:cNvPr id="3" name="Content Placeholder 2"/>
          <p:cNvSpPr>
            <a:spLocks noGrp="1"/>
          </p:cNvSpPr>
          <p:nvPr>
            <p:ph idx="1"/>
          </p:nvPr>
        </p:nvSpPr>
        <p:spPr/>
        <p:txBody>
          <a:bodyPr/>
          <a:lstStyle/>
          <a:p>
            <a:pPr>
              <a:buFontTx/>
              <a:buChar char="-"/>
            </a:pPr>
            <a:r>
              <a:rPr lang="nl-NL" sz="2400" dirty="0" smtClean="0"/>
              <a:t>Wat gaan we het team vertellen/laten zien over</a:t>
            </a:r>
          </a:p>
          <a:p>
            <a:pPr>
              <a:buNone/>
            </a:pPr>
            <a:r>
              <a:rPr lang="nl-NL" sz="2400" dirty="0" smtClean="0"/>
              <a:t>     Passende perspectieven - rekenen?</a:t>
            </a:r>
          </a:p>
          <a:p>
            <a:pPr>
              <a:buFontTx/>
              <a:buChar char="-"/>
            </a:pPr>
            <a:r>
              <a:rPr lang="nl-NL" sz="2400" dirty="0" smtClean="0"/>
              <a:t>Welke good practices zijn de moeite waard om</a:t>
            </a:r>
          </a:p>
          <a:p>
            <a:pPr marL="0" indent="0">
              <a:buNone/>
            </a:pPr>
            <a:r>
              <a:rPr lang="nl-NL" sz="2400" dirty="0" smtClean="0"/>
              <a:t>     te delen met het hele team?</a:t>
            </a:r>
          </a:p>
          <a:p>
            <a:pPr marL="0" indent="0">
              <a:buNone/>
            </a:pPr>
            <a:r>
              <a:rPr lang="nl-NL" sz="2400" dirty="0" smtClean="0"/>
              <a:t>-   Wie doet wat ?</a:t>
            </a:r>
          </a:p>
          <a:p>
            <a:pPr>
              <a:buNone/>
            </a:pPr>
            <a:endParaRPr lang="nl-NL" sz="2400" dirty="0" smtClean="0"/>
          </a:p>
          <a:p>
            <a:pPr>
              <a:buNone/>
            </a:pPr>
            <a:r>
              <a:rPr lang="nl-NL" sz="2400" dirty="0" smtClean="0"/>
              <a:t>Noteer de bevindingen en neem die mee naar</a:t>
            </a:r>
          </a:p>
          <a:p>
            <a:pPr>
              <a:buNone/>
            </a:pPr>
            <a:r>
              <a:rPr lang="nl-NL" sz="2400" dirty="0" smtClean="0"/>
              <a:t>bijeenkomst 7. </a:t>
            </a:r>
          </a:p>
          <a:p>
            <a:pPr>
              <a:buNone/>
            </a:pPr>
            <a:endParaRPr lang="nl-NL" dirty="0" smtClean="0"/>
          </a:p>
          <a:p>
            <a:pPr>
              <a:buNone/>
            </a:pPr>
            <a:endParaRPr lang="nl-NL" dirty="0" smtClean="0"/>
          </a:p>
          <a:p>
            <a:pPr>
              <a:buNone/>
            </a:pPr>
            <a:endParaRPr lang="nl-NL" dirty="0" smtClean="0"/>
          </a:p>
          <a:p>
            <a:pPr>
              <a:buNone/>
            </a:pPr>
            <a:endParaRPr lang="nl-NL" dirty="0"/>
          </a:p>
        </p:txBody>
      </p:sp>
    </p:spTree>
    <p:extLst>
      <p:ext uri="{BB962C8B-B14F-4D97-AF65-F5344CB8AC3E}">
        <p14:creationId xmlns:p14="http://schemas.microsoft.com/office/powerpoint/2010/main" val="58690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99592" y="260648"/>
            <a:ext cx="7315200" cy="648072"/>
          </a:xfrm>
        </p:spPr>
        <p:txBody>
          <a:bodyPr>
            <a:normAutofit fontScale="90000"/>
          </a:bodyPr>
          <a:lstStyle/>
          <a:p>
            <a:pPr algn="l"/>
            <a:r>
              <a:rPr lang="nl-NL" dirty="0" smtClean="0"/>
              <a:t/>
            </a:r>
            <a:br>
              <a:rPr lang="nl-NL" dirty="0" smtClean="0"/>
            </a:br>
            <a:r>
              <a:rPr lang="nl-NL" dirty="0" smtClean="0"/>
              <a:t/>
            </a:r>
            <a:br>
              <a:rPr lang="nl-NL" dirty="0" smtClean="0"/>
            </a:br>
            <a:r>
              <a:rPr lang="nl-NL" dirty="0" smtClean="0"/>
              <a:t>Overzicht bijeenkomsten</a:t>
            </a:r>
            <a:br>
              <a:rPr lang="nl-NL" dirty="0" smtClean="0"/>
            </a:br>
            <a:r>
              <a:rPr lang="nl-NL" dirty="0" smtClean="0"/>
              <a:t/>
            </a:r>
            <a:br>
              <a:rPr lang="nl-NL" dirty="0" smtClean="0"/>
            </a:br>
            <a:endParaRPr lang="nl-NL" dirty="0" smtClean="0"/>
          </a:p>
        </p:txBody>
      </p:sp>
      <p:sp>
        <p:nvSpPr>
          <p:cNvPr id="22531" name="Content Placeholder 2"/>
          <p:cNvSpPr>
            <a:spLocks noGrp="1"/>
          </p:cNvSpPr>
          <p:nvPr>
            <p:ph sz="half" idx="1"/>
          </p:nvPr>
        </p:nvSpPr>
        <p:spPr>
          <a:xfrm>
            <a:off x="1259632" y="1052736"/>
            <a:ext cx="7488832" cy="4618856"/>
          </a:xfrm>
        </p:spPr>
        <p:txBody>
          <a:bodyPr/>
          <a:lstStyle/>
          <a:p>
            <a:pPr>
              <a:buNone/>
            </a:pPr>
            <a:endParaRPr lang="nl-NL" sz="2000" b="1" dirty="0" smtClean="0"/>
          </a:p>
          <a:p>
            <a:pPr>
              <a:buNone/>
            </a:pPr>
            <a:r>
              <a:rPr lang="nl-NL" sz="2200" dirty="0" smtClean="0"/>
              <a:t>Bijeenkomst 1		Visie en uitgangspunten </a:t>
            </a:r>
          </a:p>
          <a:p>
            <a:pPr>
              <a:buNone/>
            </a:pPr>
            <a:r>
              <a:rPr lang="nl-NL" sz="2200" dirty="0" smtClean="0"/>
              <a:t>Bijeenkomst 2 		Beginsituatie bepalen en leerling plaatsen in 					leerroute</a:t>
            </a:r>
          </a:p>
          <a:p>
            <a:pPr>
              <a:buNone/>
            </a:pPr>
            <a:r>
              <a:rPr lang="nl-NL" sz="2200" dirty="0" smtClean="0"/>
              <a:t>Bijeenkomst 3		Doelen selecteren en vastleggen</a:t>
            </a:r>
          </a:p>
          <a:p>
            <a:pPr>
              <a:buNone/>
            </a:pPr>
            <a:r>
              <a:rPr lang="nl-NL" sz="2200" dirty="0" smtClean="0"/>
              <a:t>Bijeenkomst 4		Formuleren van onderwijsaanbod</a:t>
            </a:r>
          </a:p>
          <a:p>
            <a:pPr>
              <a:buNone/>
            </a:pPr>
            <a:r>
              <a:rPr lang="nl-NL" sz="2200" dirty="0" smtClean="0"/>
              <a:t>Bijeenkomst 5		Uitvoeren en evalueren van 			  						onderwijsaanbod</a:t>
            </a:r>
          </a:p>
          <a:p>
            <a:pPr>
              <a:buNone/>
            </a:pPr>
            <a:r>
              <a:rPr lang="nl-NL" sz="2200" b="1" dirty="0" smtClean="0"/>
              <a:t>Bijeenkomst 6		Evalueren op </a:t>
            </a:r>
            <a:r>
              <a:rPr lang="nl-NL" sz="2200" b="1" dirty="0" err="1" smtClean="0"/>
              <a:t>leerlingniveau</a:t>
            </a:r>
            <a:r>
              <a:rPr lang="nl-NL" sz="2200" b="1" dirty="0" smtClean="0"/>
              <a:t> (werkgroep)</a:t>
            </a:r>
            <a:endParaRPr lang="nl-NL" sz="2200" b="1" dirty="0"/>
          </a:p>
          <a:p>
            <a:pPr>
              <a:buNone/>
            </a:pPr>
            <a:r>
              <a:rPr lang="nl-NL" sz="2200" dirty="0" smtClean="0"/>
              <a:t>Bijeenkomst 7		Evalueren op schoolniveau</a:t>
            </a:r>
          </a:p>
          <a:p>
            <a:endParaRPr lang="nl-NL" sz="2200" dirty="0" smtClean="0"/>
          </a:p>
        </p:txBody>
      </p:sp>
      <p:sp>
        <p:nvSpPr>
          <p:cNvPr id="4" name="Slide Number Placeholder 3"/>
          <p:cNvSpPr>
            <a:spLocks noGrp="1"/>
          </p:cNvSpPr>
          <p:nvPr>
            <p:ph type="sldNum" sz="quarter" idx="12"/>
          </p:nvPr>
        </p:nvSpPr>
        <p:spPr/>
        <p:txBody>
          <a:bodyPr/>
          <a:lstStyle/>
          <a:p>
            <a:pPr>
              <a:defRPr/>
            </a:pPr>
            <a:fld id="{31315815-2FCA-4E60-9470-7607BA9BE3B2}" type="slidenum">
              <a:rPr lang="nl-NL"/>
              <a:pPr>
                <a:defRPr/>
              </a:pPr>
              <a:t>2</a:t>
            </a:fld>
            <a:endParaRPr lang="nl-NL" dirty="0"/>
          </a:p>
        </p:txBody>
      </p:sp>
    </p:spTree>
    <p:extLst>
      <p:ext uri="{BB962C8B-B14F-4D97-AF65-F5344CB8AC3E}">
        <p14:creationId xmlns:p14="http://schemas.microsoft.com/office/powerpoint/2010/main" val="332685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dirty="0" smtClean="0"/>
              <a:t>Van bijeenkomst 4 naar 6</a:t>
            </a:r>
            <a:endParaRPr lang="nl-NL" sz="4000" dirty="0"/>
          </a:p>
        </p:txBody>
      </p:sp>
      <p:sp>
        <p:nvSpPr>
          <p:cNvPr id="3" name="Content Placeholder 2"/>
          <p:cNvSpPr>
            <a:spLocks noGrp="1"/>
          </p:cNvSpPr>
          <p:nvPr>
            <p:ph idx="1"/>
          </p:nvPr>
        </p:nvSpPr>
        <p:spPr>
          <a:xfrm>
            <a:off x="990600" y="1700808"/>
            <a:ext cx="7613848" cy="4395192"/>
          </a:xfrm>
        </p:spPr>
        <p:txBody>
          <a:bodyPr>
            <a:normAutofit fontScale="55000" lnSpcReduction="20000"/>
          </a:bodyPr>
          <a:lstStyle/>
          <a:p>
            <a:pPr>
              <a:buNone/>
            </a:pPr>
            <a:r>
              <a:rPr lang="nl-NL" sz="3800" dirty="0" smtClean="0"/>
              <a:t>Bijeenkomst 4: </a:t>
            </a:r>
            <a:r>
              <a:rPr lang="nl-NL" sz="3800" dirty="0"/>
              <a:t> </a:t>
            </a:r>
            <a:r>
              <a:rPr lang="nl-NL" sz="3800" dirty="0" smtClean="0"/>
              <a:t>Doelen selecteren en onderwijsaanbod formuleren</a:t>
            </a:r>
          </a:p>
          <a:p>
            <a:pPr>
              <a:buNone/>
            </a:pPr>
            <a:endParaRPr lang="nl-NL" sz="3800" dirty="0" smtClean="0"/>
          </a:p>
          <a:p>
            <a:pPr>
              <a:buNone/>
            </a:pPr>
            <a:r>
              <a:rPr lang="nl-NL" sz="3800" dirty="0" smtClean="0"/>
              <a:t>Daarna een periode: aan de slag met uitproberen van de</a:t>
            </a:r>
          </a:p>
          <a:p>
            <a:pPr>
              <a:buNone/>
            </a:pPr>
            <a:r>
              <a:rPr lang="nl-NL" sz="3800" dirty="0" smtClean="0"/>
              <a:t>werkwijze van Passende perspectieven </a:t>
            </a:r>
          </a:p>
          <a:p>
            <a:pPr>
              <a:buNone/>
            </a:pPr>
            <a:endParaRPr lang="nl-NL" sz="3800" dirty="0" smtClean="0"/>
          </a:p>
          <a:p>
            <a:pPr>
              <a:buNone/>
            </a:pPr>
            <a:r>
              <a:rPr lang="nl-NL" sz="3800" dirty="0" smtClean="0"/>
              <a:t>Er hebben gesprekken plaatsgevonden en er zijn</a:t>
            </a:r>
          </a:p>
          <a:p>
            <a:pPr>
              <a:buNone/>
            </a:pPr>
            <a:r>
              <a:rPr lang="nl-NL" sz="3800" dirty="0" smtClean="0"/>
              <a:t>klassenbezoeken/lesobservaties gedaan. Daarmee is het proces op</a:t>
            </a:r>
          </a:p>
          <a:p>
            <a:pPr>
              <a:buNone/>
            </a:pPr>
            <a:r>
              <a:rPr lang="nl-NL" sz="3800" dirty="0" smtClean="0"/>
              <a:t>leerkrachtenniveau geëvalueerd. </a:t>
            </a:r>
          </a:p>
          <a:p>
            <a:pPr>
              <a:buNone/>
            </a:pPr>
            <a:r>
              <a:rPr lang="nl-NL" sz="3800" dirty="0" smtClean="0"/>
              <a:t>Nu volgt evalueren op het </a:t>
            </a:r>
            <a:r>
              <a:rPr lang="nl-NL" sz="3800" b="1" dirty="0" smtClean="0"/>
              <a:t>niveau van de </a:t>
            </a:r>
            <a:r>
              <a:rPr lang="nl-NL" sz="3800" dirty="0" smtClean="0"/>
              <a:t>leerlingen</a:t>
            </a:r>
            <a:br>
              <a:rPr lang="nl-NL" sz="3800" dirty="0" smtClean="0"/>
            </a:br>
            <a:endParaRPr lang="nl-NL" sz="3800" dirty="0" smtClean="0"/>
          </a:p>
          <a:p>
            <a:pPr>
              <a:buFont typeface="Wingdings"/>
              <a:buChar char="Ø"/>
            </a:pPr>
            <a:r>
              <a:rPr lang="nl-NL" sz="3800" dirty="0" smtClean="0">
                <a:solidFill>
                  <a:srgbClr val="FF0000"/>
                </a:solidFill>
              </a:rPr>
              <a:t>Welk leerproces heeft plaatsgevonden bij de leerlingen? </a:t>
            </a:r>
          </a:p>
          <a:p>
            <a:pPr>
              <a:buFont typeface="Wingdings"/>
              <a:buChar char="Ø"/>
            </a:pPr>
            <a:r>
              <a:rPr lang="nl-NL" sz="3800" dirty="0" smtClean="0">
                <a:solidFill>
                  <a:srgbClr val="FF0000"/>
                </a:solidFill>
              </a:rPr>
              <a:t>Welke leervorderingen zien we bij leerlingen?</a:t>
            </a:r>
          </a:p>
          <a:p>
            <a:pPr>
              <a:buFont typeface="Wingdings"/>
              <a:buChar char="Ø"/>
            </a:pPr>
            <a:endParaRPr lang="nl-NL" dirty="0" smtClean="0"/>
          </a:p>
        </p:txBody>
      </p:sp>
    </p:spTree>
    <p:extLst>
      <p:ext uri="{BB962C8B-B14F-4D97-AF65-F5344CB8AC3E}">
        <p14:creationId xmlns:p14="http://schemas.microsoft.com/office/powerpoint/2010/main" val="3462712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nl-NL" sz="4000" dirty="0" smtClean="0"/>
              <a:t>Inhoud van bijeenkomst 6</a:t>
            </a:r>
            <a:r>
              <a:rPr lang="nl-NL" sz="2800" b="1" dirty="0" smtClean="0"/>
              <a:t/>
            </a:r>
            <a:br>
              <a:rPr lang="nl-NL" sz="2800" b="1" dirty="0" smtClean="0"/>
            </a:br>
            <a:endParaRPr lang="nl-NL" sz="2800" b="1" dirty="0"/>
          </a:p>
        </p:txBody>
      </p:sp>
      <p:sp>
        <p:nvSpPr>
          <p:cNvPr id="4" name="Slide Number Placeholder 3"/>
          <p:cNvSpPr>
            <a:spLocks noGrp="1"/>
          </p:cNvSpPr>
          <p:nvPr>
            <p:ph type="sldNum" sz="quarter" idx="10"/>
          </p:nvPr>
        </p:nvSpPr>
        <p:spPr/>
        <p:txBody>
          <a:bodyPr/>
          <a:lstStyle/>
          <a:p>
            <a:pPr>
              <a:defRPr/>
            </a:pPr>
            <a:fld id="{6960E188-C1CA-4DC2-BA97-471A63C1EEF8}" type="slidenum">
              <a:rPr lang="nl-NL" smtClean="0"/>
              <a:pPr>
                <a:defRPr/>
              </a:pPr>
              <a:t>4</a:t>
            </a:fld>
            <a:endParaRPr lang="nl-NL" dirty="0"/>
          </a:p>
        </p:txBody>
      </p:sp>
      <p:sp>
        <p:nvSpPr>
          <p:cNvPr id="6" name="Content Placeholder 5"/>
          <p:cNvSpPr>
            <a:spLocks noGrp="1"/>
          </p:cNvSpPr>
          <p:nvPr>
            <p:ph idx="1"/>
          </p:nvPr>
        </p:nvSpPr>
        <p:spPr>
          <a:xfrm>
            <a:off x="990600" y="1340768"/>
            <a:ext cx="7162800" cy="4464496"/>
          </a:xfrm>
        </p:spPr>
        <p:txBody>
          <a:bodyPr>
            <a:normAutofit fontScale="70000" lnSpcReduction="20000"/>
          </a:bodyPr>
          <a:lstStyle/>
          <a:p>
            <a:pPr>
              <a:buFontTx/>
              <a:buChar char="-"/>
            </a:pPr>
            <a:r>
              <a:rPr lang="nl-NL" dirty="0" smtClean="0"/>
              <a:t>Optioneel: Rekeninspiratie</a:t>
            </a:r>
          </a:p>
          <a:p>
            <a:pPr>
              <a:buFontTx/>
              <a:buChar char="-"/>
            </a:pPr>
            <a:r>
              <a:rPr lang="nl-NL" dirty="0" smtClean="0"/>
              <a:t>Bespreken tussentijdse opdrachten: </a:t>
            </a:r>
            <a:r>
              <a:rPr lang="nl-NL" dirty="0" err="1" smtClean="0"/>
              <a:t>toetsgegevens</a:t>
            </a:r>
            <a:r>
              <a:rPr lang="nl-NL" dirty="0" smtClean="0"/>
              <a:t> en </a:t>
            </a:r>
            <a:r>
              <a:rPr lang="nl-NL" dirty="0" err="1" smtClean="0"/>
              <a:t>formatieve</a:t>
            </a:r>
            <a:r>
              <a:rPr lang="nl-NL" dirty="0" smtClean="0"/>
              <a:t> evaluatie. </a:t>
            </a:r>
            <a:endParaRPr lang="nl-NL" dirty="0"/>
          </a:p>
          <a:p>
            <a:pPr>
              <a:buFontTx/>
              <a:buChar char="-"/>
            </a:pPr>
            <a:r>
              <a:rPr lang="nl-NL" dirty="0" smtClean="0"/>
              <a:t>Voorbeelden </a:t>
            </a:r>
            <a:br>
              <a:rPr lang="nl-NL" dirty="0" smtClean="0"/>
            </a:br>
            <a:r>
              <a:rPr lang="nl-NL" dirty="0" smtClean="0"/>
              <a:t>Evaluatie van het leerproces: kindgesprekken (filmpjes)</a:t>
            </a:r>
            <a:br>
              <a:rPr lang="nl-NL" dirty="0" smtClean="0"/>
            </a:br>
            <a:r>
              <a:rPr lang="nl-NL" dirty="0" smtClean="0"/>
              <a:t>Evaluatie van het leerproces: leerlingenwerk</a:t>
            </a:r>
            <a:br>
              <a:rPr lang="nl-NL" dirty="0" smtClean="0"/>
            </a:br>
            <a:r>
              <a:rPr lang="nl-NL" dirty="0" smtClean="0"/>
              <a:t>Evaluatie van het leerproces: </a:t>
            </a:r>
            <a:r>
              <a:rPr lang="nl-NL" dirty="0"/>
              <a:t>s</a:t>
            </a:r>
            <a:r>
              <a:rPr lang="nl-NL" dirty="0" smtClean="0"/>
              <a:t>choolverlaters aan het woord 4.2. </a:t>
            </a:r>
            <a:r>
              <a:rPr lang="nl-NL" dirty="0"/>
              <a:t>Evaluatie van het </a:t>
            </a:r>
            <a:r>
              <a:rPr lang="nl-NL" dirty="0" smtClean="0"/>
              <a:t>leerproces: </a:t>
            </a:r>
            <a:r>
              <a:rPr lang="nl-NL" dirty="0" err="1" smtClean="0"/>
              <a:t>leerlinginterviews</a:t>
            </a:r>
            <a:r>
              <a:rPr lang="nl-NL" dirty="0" smtClean="0"/>
              <a:t> in beeld</a:t>
            </a:r>
          </a:p>
          <a:p>
            <a:pPr>
              <a:buFontTx/>
              <a:buChar char="-"/>
            </a:pPr>
            <a:r>
              <a:rPr lang="nl-NL" dirty="0" smtClean="0"/>
              <a:t>Discussie: Is het effect van Passende perspectieven al meetbaar?</a:t>
            </a:r>
          </a:p>
          <a:p>
            <a:pPr>
              <a:buFontTx/>
              <a:buChar char="-"/>
            </a:pPr>
            <a:r>
              <a:rPr lang="nl-NL" dirty="0" smtClean="0"/>
              <a:t>Aandachtspunten voor invoering / afspraken over het voorbereiden van bijeenkomst 6 (team)</a:t>
            </a:r>
          </a:p>
          <a:p>
            <a:pPr>
              <a:buNone/>
            </a:pPr>
            <a:endParaRPr lang="nl-NL" dirty="0" smtClean="0"/>
          </a:p>
        </p:txBody>
      </p:sp>
    </p:spTree>
    <p:extLst>
      <p:ext uri="{BB962C8B-B14F-4D97-AF65-F5344CB8AC3E}">
        <p14:creationId xmlns:p14="http://schemas.microsoft.com/office/powerpoint/2010/main" val="405747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994122"/>
          </a:xfrm>
        </p:spPr>
        <p:txBody>
          <a:bodyPr/>
          <a:lstStyle/>
          <a:p>
            <a:pPr algn="l"/>
            <a:r>
              <a:rPr lang="nl-NL" sz="2800" dirty="0" smtClean="0"/>
              <a:t>Rekeninspiratie: ‘Gebroken Getallen’</a:t>
            </a:r>
            <a:endParaRPr lang="nl-NL" sz="2800" dirty="0"/>
          </a:p>
        </p:txBody>
      </p:sp>
      <p:sp>
        <p:nvSpPr>
          <p:cNvPr id="4" name="Text Placeholder 3"/>
          <p:cNvSpPr>
            <a:spLocks noGrp="1"/>
          </p:cNvSpPr>
          <p:nvPr>
            <p:ph type="body" idx="1"/>
          </p:nvPr>
        </p:nvSpPr>
        <p:spPr/>
        <p:txBody>
          <a:bodyPr/>
          <a:lstStyle/>
          <a:p>
            <a:endParaRPr lang="nl-NL" dirty="0"/>
          </a:p>
        </p:txBody>
      </p:sp>
      <p:sp>
        <p:nvSpPr>
          <p:cNvPr id="6" name="Text Placeholder 5"/>
          <p:cNvSpPr>
            <a:spLocks noGrp="1"/>
          </p:cNvSpPr>
          <p:nvPr>
            <p:ph type="body" sz="quarter" idx="3"/>
          </p:nvPr>
        </p:nvSpPr>
        <p:spPr/>
        <p:txBody>
          <a:bodyPr/>
          <a:lstStyle/>
          <a:p>
            <a:endParaRPr lang="nl-NL" dirty="0"/>
          </a:p>
        </p:txBody>
      </p:sp>
      <p:pic>
        <p:nvPicPr>
          <p:cNvPr id="1027" name="Picture 3"/>
          <p:cNvPicPr>
            <a:picLocks noChangeAspect="1" noChangeArrowheads="1"/>
          </p:cNvPicPr>
          <p:nvPr/>
        </p:nvPicPr>
        <p:blipFill>
          <a:blip r:embed="rId3" cstate="print"/>
          <a:srcRect/>
          <a:stretch>
            <a:fillRect/>
          </a:stretch>
        </p:blipFill>
        <p:spPr bwMode="auto">
          <a:xfrm>
            <a:off x="1259632" y="1196752"/>
            <a:ext cx="2390006" cy="207873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139952" y="1268760"/>
            <a:ext cx="4680520" cy="1564382"/>
          </a:xfrm>
          <a:prstGeom prst="rect">
            <a:avLst/>
          </a:prstGeom>
          <a:noFill/>
          <a:ln w="9525">
            <a:noFill/>
            <a:miter lim="800000"/>
            <a:headEnd/>
            <a:tailEnd/>
          </a:ln>
        </p:spPr>
      </p:pic>
      <p:pic>
        <p:nvPicPr>
          <p:cNvPr id="1029" name="Picture 5"/>
          <p:cNvPicPr>
            <a:picLocks noGrp="1" noChangeAspect="1" noChangeArrowheads="1"/>
          </p:cNvPicPr>
          <p:nvPr>
            <p:ph sz="half" idx="2"/>
          </p:nvPr>
        </p:nvPicPr>
        <p:blipFill>
          <a:blip r:embed="rId5" cstate="print"/>
          <a:srcRect/>
          <a:stretch>
            <a:fillRect/>
          </a:stretch>
        </p:blipFill>
        <p:spPr bwMode="auto">
          <a:xfrm>
            <a:off x="251520" y="3488531"/>
            <a:ext cx="3845024" cy="2100709"/>
          </a:xfrm>
          <a:prstGeom prst="rect">
            <a:avLst/>
          </a:prstGeom>
          <a:noFill/>
          <a:ln w="9525">
            <a:noFill/>
            <a:miter lim="800000"/>
            <a:headEnd/>
            <a:tailEnd/>
          </a:ln>
        </p:spPr>
      </p:pic>
      <p:pic>
        <p:nvPicPr>
          <p:cNvPr id="1030" name="Picture 6"/>
          <p:cNvPicPr>
            <a:picLocks noGrp="1" noChangeAspect="1" noChangeArrowheads="1"/>
          </p:cNvPicPr>
          <p:nvPr>
            <p:ph sz="quarter" idx="4"/>
          </p:nvPr>
        </p:nvPicPr>
        <p:blipFill>
          <a:blip r:embed="rId6" cstate="print"/>
          <a:srcRect/>
          <a:stretch>
            <a:fillRect/>
          </a:stretch>
        </p:blipFill>
        <p:spPr bwMode="auto">
          <a:xfrm>
            <a:off x="4211960" y="3494896"/>
            <a:ext cx="4474841" cy="1878319"/>
          </a:xfrm>
          <a:prstGeom prst="rect">
            <a:avLst/>
          </a:prstGeom>
          <a:noFill/>
          <a:ln w="9525">
            <a:noFill/>
            <a:miter lim="800000"/>
            <a:headEnd/>
            <a:tailEnd/>
          </a:ln>
        </p:spPr>
      </p:pic>
    </p:spTree>
    <p:extLst>
      <p:ext uri="{BB962C8B-B14F-4D97-AF65-F5344CB8AC3E}">
        <p14:creationId xmlns:p14="http://schemas.microsoft.com/office/powerpoint/2010/main" val="40721133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l"/>
            <a:r>
              <a:rPr lang="nl-NL" sz="4000" dirty="0" smtClean="0"/>
              <a:t>Rekeninspiratie: Opdracht </a:t>
            </a:r>
            <a:endParaRPr lang="nl-NL" sz="4000" dirty="0"/>
          </a:p>
        </p:txBody>
      </p:sp>
      <p:sp>
        <p:nvSpPr>
          <p:cNvPr id="10" name="Content Placeholder 9"/>
          <p:cNvSpPr>
            <a:spLocks noGrp="1"/>
          </p:cNvSpPr>
          <p:nvPr>
            <p:ph idx="1"/>
          </p:nvPr>
        </p:nvSpPr>
        <p:spPr/>
        <p:txBody>
          <a:bodyPr>
            <a:normAutofit fontScale="70000" lnSpcReduction="20000"/>
          </a:bodyPr>
          <a:lstStyle/>
          <a:p>
            <a:pPr>
              <a:buNone/>
            </a:pPr>
            <a:r>
              <a:rPr lang="nl-NL" dirty="0" smtClean="0"/>
              <a:t>Hoe ziet mijn rekeninstructie eruit? </a:t>
            </a:r>
          </a:p>
          <a:p>
            <a:pPr>
              <a:buNone/>
            </a:pPr>
            <a:endParaRPr lang="nl-NL" dirty="0" smtClean="0"/>
          </a:p>
          <a:p>
            <a:pPr>
              <a:buNone/>
            </a:pPr>
            <a:r>
              <a:rPr lang="nl-NL" dirty="0" smtClean="0"/>
              <a:t>In tweetallen een kwaliteitskaart kiezen.</a:t>
            </a:r>
          </a:p>
          <a:p>
            <a:pPr>
              <a:buNone/>
            </a:pPr>
            <a:endParaRPr lang="nl-NL" dirty="0" smtClean="0"/>
          </a:p>
          <a:p>
            <a:pPr>
              <a:buNone/>
            </a:pPr>
            <a:r>
              <a:rPr lang="nl-NL" dirty="0" smtClean="0"/>
              <a:t>Bespreekpunten:  </a:t>
            </a:r>
          </a:p>
          <a:p>
            <a:pPr>
              <a:buNone/>
            </a:pPr>
            <a:endParaRPr lang="nl-NL" dirty="0" smtClean="0"/>
          </a:p>
          <a:p>
            <a:pPr>
              <a:buFont typeface="Wingdings"/>
              <a:buChar char="Ø"/>
            </a:pPr>
            <a:r>
              <a:rPr lang="nl-NL" dirty="0" smtClean="0"/>
              <a:t> Hoe stel je nu het rekenonderwerp in je instructie aan de orde?</a:t>
            </a:r>
          </a:p>
          <a:p>
            <a:pPr>
              <a:buFont typeface="Wingdings"/>
              <a:buChar char="Ø"/>
            </a:pPr>
            <a:r>
              <a:rPr lang="nl-NL" dirty="0" smtClean="0"/>
              <a:t> Welke accenten legt je methode?</a:t>
            </a:r>
          </a:p>
          <a:p>
            <a:pPr>
              <a:buFont typeface="Wingdings"/>
              <a:buChar char="Ø"/>
            </a:pPr>
            <a:r>
              <a:rPr lang="nl-NL" dirty="0" smtClean="0"/>
              <a:t> Wat vind je van de didactische tips op d ekwaliteitskaart?</a:t>
            </a:r>
          </a:p>
          <a:p>
            <a:pPr>
              <a:buFont typeface="Wingdings"/>
              <a:buChar char="Ø"/>
            </a:pPr>
            <a:r>
              <a:rPr lang="nl-NL" dirty="0" smtClean="0"/>
              <a:t> Waar en hoe komt het onderwerp in de doelenlijst van Passende perspectieven aan de orde?</a:t>
            </a:r>
          </a:p>
          <a:p>
            <a:pPr>
              <a:buFont typeface="Wingdings"/>
              <a:buNone/>
            </a:pPr>
            <a:r>
              <a:rPr lang="nl-NL" dirty="0" smtClean="0"/>
              <a:t> </a:t>
            </a:r>
          </a:p>
          <a:p>
            <a:endParaRPr lang="nl-NL" dirty="0"/>
          </a:p>
        </p:txBody>
      </p:sp>
    </p:spTree>
    <p:extLst>
      <p:ext uri="{BB962C8B-B14F-4D97-AF65-F5344CB8AC3E}">
        <p14:creationId xmlns:p14="http://schemas.microsoft.com/office/powerpoint/2010/main" val="190009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4000" dirty="0" smtClean="0"/>
              <a:t>Rekeninspiratie: Nabespreking</a:t>
            </a:r>
            <a:endParaRPr lang="nl-NL" sz="4000" dirty="0"/>
          </a:p>
        </p:txBody>
      </p:sp>
      <p:sp>
        <p:nvSpPr>
          <p:cNvPr id="3" name="Content Placeholder 2"/>
          <p:cNvSpPr>
            <a:spLocks noGrp="1"/>
          </p:cNvSpPr>
          <p:nvPr>
            <p:ph idx="1"/>
          </p:nvPr>
        </p:nvSpPr>
        <p:spPr/>
        <p:txBody>
          <a:bodyPr>
            <a:normAutofit fontScale="92500" lnSpcReduction="20000"/>
          </a:bodyPr>
          <a:lstStyle/>
          <a:p>
            <a:pPr>
              <a:buNone/>
            </a:pPr>
            <a:r>
              <a:rPr lang="nl-NL" dirty="0" smtClean="0"/>
              <a:t>Wat valt op aan de tips voor zwakke rekenaars op </a:t>
            </a:r>
          </a:p>
          <a:p>
            <a:pPr>
              <a:buNone/>
            </a:pPr>
            <a:r>
              <a:rPr lang="nl-NL" dirty="0" smtClean="0"/>
              <a:t>de 4 kwaliteitskaarten?</a:t>
            </a:r>
          </a:p>
          <a:p>
            <a:pPr>
              <a:buNone/>
            </a:pPr>
            <a:endParaRPr lang="nl-NL" dirty="0" smtClean="0"/>
          </a:p>
          <a:p>
            <a:pPr>
              <a:buNone/>
            </a:pPr>
            <a:r>
              <a:rPr lang="nl-NL" dirty="0" smtClean="0"/>
              <a:t>Als je breuken, kommagetallen, procenten en </a:t>
            </a:r>
          </a:p>
          <a:p>
            <a:pPr>
              <a:buNone/>
            </a:pPr>
            <a:r>
              <a:rPr lang="nl-NL" dirty="0" smtClean="0"/>
              <a:t>verhoudingen in samenhang wilt aanbieden bij </a:t>
            </a:r>
          </a:p>
          <a:p>
            <a:pPr>
              <a:buNone/>
            </a:pPr>
            <a:r>
              <a:rPr lang="nl-NL" dirty="0" smtClean="0"/>
              <a:t>zwakke rekenaars….</a:t>
            </a:r>
          </a:p>
          <a:p>
            <a:pPr>
              <a:buNone/>
            </a:pPr>
            <a:endParaRPr lang="nl-NL" dirty="0" smtClean="0"/>
          </a:p>
          <a:p>
            <a:pPr>
              <a:buFont typeface="Wingdings"/>
              <a:buChar char="Ø"/>
            </a:pPr>
            <a:r>
              <a:rPr lang="nl-NL" dirty="0" smtClean="0"/>
              <a:t>Waar moeten we dan op letten? </a:t>
            </a:r>
          </a:p>
          <a:p>
            <a:pPr>
              <a:buFont typeface="Wingdings"/>
              <a:buChar char="Ø"/>
            </a:pPr>
            <a:r>
              <a:rPr lang="nl-NL" dirty="0" smtClean="0"/>
              <a:t>Welke afspraken zijn dan nodig?</a:t>
            </a:r>
          </a:p>
          <a:p>
            <a:pPr>
              <a:buNone/>
            </a:pPr>
            <a:endParaRPr lang="nl-NL" dirty="0"/>
          </a:p>
        </p:txBody>
      </p:sp>
    </p:spTree>
    <p:extLst>
      <p:ext uri="{BB962C8B-B14F-4D97-AF65-F5344CB8AC3E}">
        <p14:creationId xmlns:p14="http://schemas.microsoft.com/office/powerpoint/2010/main" val="190567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sz="4000" dirty="0" smtClean="0"/>
              <a:t>Bespreken tussentijdse opdrachten </a:t>
            </a:r>
            <a:endParaRPr lang="nl-NL" sz="4000" dirty="0"/>
          </a:p>
        </p:txBody>
      </p:sp>
      <p:sp>
        <p:nvSpPr>
          <p:cNvPr id="3" name="Content Placeholder 2"/>
          <p:cNvSpPr>
            <a:spLocks noGrp="1"/>
          </p:cNvSpPr>
          <p:nvPr>
            <p:ph idx="1"/>
          </p:nvPr>
        </p:nvSpPr>
        <p:spPr>
          <a:xfrm>
            <a:off x="990600" y="1981200"/>
            <a:ext cx="7162800" cy="3320008"/>
          </a:xfrm>
        </p:spPr>
        <p:txBody>
          <a:bodyPr/>
          <a:lstStyle/>
          <a:p>
            <a:pPr marL="0" indent="0">
              <a:buNone/>
            </a:pPr>
            <a:r>
              <a:rPr lang="nl-NL" sz="2400" dirty="0" err="1" smtClean="0"/>
              <a:t>Toetsgegevens</a:t>
            </a:r>
            <a:endParaRPr lang="nl-NL" sz="2400" dirty="0" smtClean="0"/>
          </a:p>
          <a:p>
            <a:r>
              <a:rPr lang="nl-NL" sz="2400" dirty="0"/>
              <a:t>Neem de </a:t>
            </a:r>
            <a:r>
              <a:rPr lang="nl-NL" sz="2400" dirty="0" err="1"/>
              <a:t>toetsscores</a:t>
            </a:r>
            <a:r>
              <a:rPr lang="nl-NL" sz="2400" dirty="0"/>
              <a:t> erbij en bekijk de resultaten. </a:t>
            </a:r>
          </a:p>
          <a:p>
            <a:pPr lvl="0"/>
            <a:r>
              <a:rPr lang="nl-NL" sz="2400" dirty="0"/>
              <a:t>Hebben de leerlingen die doelen gehaald? </a:t>
            </a:r>
          </a:p>
          <a:p>
            <a:pPr lvl="0"/>
            <a:r>
              <a:rPr lang="nl-NL" sz="2400" dirty="0"/>
              <a:t>Wat valt mee? Wat valt tegen? </a:t>
            </a:r>
          </a:p>
          <a:p>
            <a:pPr lvl="0"/>
            <a:r>
              <a:rPr lang="nl-NL" sz="2400" dirty="0"/>
              <a:t>(Hoe) kunnen we vooruitgang zichtbaar maken?</a:t>
            </a:r>
          </a:p>
          <a:p>
            <a:pPr marL="0" indent="0">
              <a:buNone/>
            </a:pPr>
            <a:endParaRPr lang="nl-NL" sz="2800" dirty="0" smtClean="0"/>
          </a:p>
          <a:p>
            <a:pPr>
              <a:buNone/>
            </a:pPr>
            <a:endParaRPr lang="nl-NL" sz="2800" dirty="0" smtClean="0"/>
          </a:p>
          <a:p>
            <a:pPr>
              <a:buNone/>
            </a:pPr>
            <a:endParaRPr lang="nl-NL" sz="2800" dirty="0" smtClean="0">
              <a:solidFill>
                <a:schemeClr val="bg1">
                  <a:lumMod val="50000"/>
                </a:schemeClr>
              </a:solidFill>
            </a:endParaRPr>
          </a:p>
        </p:txBody>
      </p:sp>
    </p:spTree>
    <p:extLst>
      <p:ext uri="{BB962C8B-B14F-4D97-AF65-F5344CB8AC3E}">
        <p14:creationId xmlns:p14="http://schemas.microsoft.com/office/powerpoint/2010/main" val="1690718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nl-NL" dirty="0"/>
          </a:p>
        </p:txBody>
      </p:sp>
      <p:sp>
        <p:nvSpPr>
          <p:cNvPr id="6" name="Tijdelijke aanduiding voor inhoud 5"/>
          <p:cNvSpPr>
            <a:spLocks noGrp="1"/>
          </p:cNvSpPr>
          <p:nvPr>
            <p:ph idx="1"/>
          </p:nvPr>
        </p:nvSpPr>
        <p:spPr/>
        <p:txBody>
          <a:bodyPr/>
          <a:lstStyle/>
          <a:p>
            <a:pPr marL="0" indent="0">
              <a:buNone/>
            </a:pPr>
            <a:r>
              <a:rPr lang="nl-NL" sz="2400" dirty="0"/>
              <a:t>Gegevens uit </a:t>
            </a:r>
            <a:r>
              <a:rPr lang="nl-NL" sz="2400" dirty="0" err="1"/>
              <a:t>formatieve</a:t>
            </a:r>
            <a:r>
              <a:rPr lang="nl-NL" sz="2400" dirty="0"/>
              <a:t> </a:t>
            </a:r>
            <a:r>
              <a:rPr lang="nl-NL" sz="2400" dirty="0" smtClean="0"/>
              <a:t>evaluatie</a:t>
            </a:r>
          </a:p>
          <a:p>
            <a:r>
              <a:rPr lang="nl-NL" sz="2400" dirty="0"/>
              <a:t>Video-opnames van lessen of van interviews met leerlingen</a:t>
            </a:r>
          </a:p>
          <a:p>
            <a:r>
              <a:rPr lang="nl-NL" sz="2400" dirty="0" smtClean="0"/>
              <a:t>Observatiegegevens</a:t>
            </a:r>
            <a:endParaRPr lang="nl-NL" sz="2400" dirty="0"/>
          </a:p>
          <a:p>
            <a:r>
              <a:rPr lang="nl-NL" sz="2400" dirty="0" smtClean="0"/>
              <a:t>Leerlingenwerk</a:t>
            </a:r>
          </a:p>
          <a:p>
            <a:r>
              <a:rPr lang="nl-NL" sz="2400" dirty="0" smtClean="0"/>
              <a:t>....</a:t>
            </a:r>
          </a:p>
          <a:p>
            <a:pPr marL="0" indent="0">
              <a:buNone/>
            </a:pPr>
            <a:endParaRPr lang="nl-NL" sz="2400" dirty="0"/>
          </a:p>
          <a:p>
            <a:pPr marL="0" indent="0">
              <a:buNone/>
            </a:pPr>
            <a:r>
              <a:rPr lang="nl-NL" sz="2400" dirty="0" smtClean="0"/>
              <a:t>Welke conclusies kun je trekken uit de verzamelde gegevens uit toetsing en </a:t>
            </a:r>
            <a:r>
              <a:rPr lang="nl-NL" sz="2400" dirty="0" err="1" smtClean="0"/>
              <a:t>formatieve</a:t>
            </a:r>
            <a:r>
              <a:rPr lang="nl-NL" sz="2400" dirty="0" smtClean="0"/>
              <a:t> evaluatie? </a:t>
            </a:r>
            <a:endParaRPr lang="nl-NL" sz="2400" dirty="0"/>
          </a:p>
        </p:txBody>
      </p:sp>
    </p:spTree>
    <p:extLst>
      <p:ext uri="{BB962C8B-B14F-4D97-AF65-F5344CB8AC3E}">
        <p14:creationId xmlns:p14="http://schemas.microsoft.com/office/powerpoint/2010/main" val="3642419703"/>
      </p:ext>
    </p:extLst>
  </p:cSld>
  <p:clrMapOvr>
    <a:masterClrMapping/>
  </p:clrMapOvr>
</p:sld>
</file>

<file path=ppt/theme/theme1.xml><?xml version="1.0" encoding="utf-8"?>
<a:theme xmlns:a="http://schemas.openxmlformats.org/drawingml/2006/main" name="Presentatie_01_magen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2854694664375418C0DFD97ECA4320E" ma:contentTypeVersion="30" ma:contentTypeDescription="Een nieuw document maken." ma:contentTypeScope="" ma:versionID="deebfdf51245d71492e9f55ee35e9d79">
  <xsd:schema xmlns:xsd="http://www.w3.org/2001/XMLSchema" xmlns:xs="http://www.w3.org/2001/XMLSchema" xmlns:p="http://schemas.microsoft.com/office/2006/metadata/properties" xmlns:ns1="http://schemas.microsoft.com/sharepoint/v3" xmlns:ns2="7106a2ac-038a-457f-8b58-ec67130d9d6d" targetNamespace="http://schemas.microsoft.com/office/2006/metadata/properties" ma:root="true" ma:fieldsID="cd6365111a56e2db6761eb0a3e30232b" ns1:_="" ns2:_="">
    <xsd:import namespace="http://schemas.microsoft.com/sharepoint/v3"/>
    <xsd:import namespace="7106a2ac-038a-457f-8b58-ec67130d9d6d"/>
    <xsd:element name="properties">
      <xsd:complexType>
        <xsd:sequence>
          <xsd:element name="documentManagement">
            <xsd:complexType>
              <xsd:all>
                <xsd:element ref="ns2:_dlc_DocId" minOccurs="0"/>
                <xsd:element ref="ns2:_dlc_DocIdUrl" minOccurs="0"/>
                <xsd:element ref="ns2:_dlc_DocIdPersistId" minOccurs="0"/>
                <xsd:element ref="ns1:RepSummary" minOccurs="0"/>
                <xsd:element ref="ns1:RepAuthorInternal" minOccurs="0"/>
                <xsd:element ref="ns1:RepAuthor_0" minOccurs="0"/>
                <xsd:element ref="ns2:TaxCatchAll" minOccurs="0"/>
                <xsd:element ref="ns1:RepYear_0" minOccurs="0"/>
                <xsd:element ref="ns1:RepApaNotation" minOccurs="0"/>
                <xsd:element ref="ns1:RepIsbn" minOccurs="0"/>
                <xsd:element ref="ns1:RepAN" minOccurs="0"/>
                <xsd:element ref="ns1:RepANNumber" minOccurs="0"/>
                <xsd:element ref="ns1:RepProjectManager" minOccurs="0"/>
                <xsd:element ref="ns1:RepProjectName" minOccurs="0"/>
                <xsd:element ref="ns1:RepSector_0" minOccurs="0"/>
                <xsd:element ref="ns1:RepCurricularTheme_0" minOccurs="0"/>
                <xsd:element ref="ns1:RepSectionSpecificTheme_0" minOccurs="0"/>
                <xsd:element ref="ns1:RepSection_0" minOccurs="0"/>
                <xsd:element ref="ns1:RepAreasOfExpertise_0" minOccurs="0"/>
                <xsd:element ref="ns1:RepSubjectContent_0" minOccurs="0"/>
                <xsd:element ref="ns1:RepDocumentType_0" minOccurs="0"/>
                <xsd:element ref="ns1:RepRelationOtherSloProjects" minOccurs="0"/>
                <xsd:element ref="ns1:RepFileForma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Summary" ma:index="11" nillable="true" ma:displayName="Samenvatting" ma:internalName="RepSummary">
      <xsd:simpleType>
        <xsd:restriction base="dms:Unknown"/>
      </xsd:simpleType>
    </xsd:element>
    <xsd:element name="RepAuthorInternal" ma:index="12" nillable="true" ma:displayName="Interne auteur" ma:internalName="RepAuthorInternal">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pAuthor_0" ma:index="14" nillable="true" ma:taxonomy="true" ma:internalName="RepAuthor_0" ma:taxonomyFieldName="RepAuthor" ma:displayName="Externe auteur" ma:fieldId="{41811730-f000-45b3-bd8b-16482267924b}" ma:sspId="65bb9fad-8ecd-4e58-b951-1b0a685157da" ma:termSetId="ba36eed1-563e-4e70-a8a2-c86cb59a995a" ma:anchorId="00000000-0000-0000-0000-000000000000" ma:open="true" ma:isKeyword="false">
      <xsd:complexType>
        <xsd:sequence>
          <xsd:element ref="pc:Terms" minOccurs="0" maxOccurs="1"/>
        </xsd:sequence>
      </xsd:complexType>
    </xsd:element>
    <xsd:element name="RepYear_0" ma:index="17" nillable="true" ma:taxonomy="true" ma:internalName="RepYear_0" ma:taxonomyFieldName="RepYear" ma:displayName="Jaar van uitgave" ma:fieldId="{41811730-f000-48c8-bfe2-0d366b82495f}" ma:sspId="65bb9fad-8ecd-4e58-b951-1b0a685157da" ma:termSetId="d63ed34c-aaa4-4b39-8e2b-bccf6e3349f5" ma:anchorId="00000000-0000-0000-0000-000000000000" ma:open="false" ma:isKeyword="false">
      <xsd:complexType>
        <xsd:sequence>
          <xsd:element ref="pc:Terms" minOccurs="0" maxOccurs="1"/>
        </xsd:sequence>
      </xsd:complexType>
    </xsd:element>
    <xsd:element name="RepApaNotation" ma:index="18" nillable="true" ma:displayName="APA-notatie" ma:internalName="RepApaNotation">
      <xsd:simpleType>
        <xsd:restriction base="dms:Unknown"/>
      </xsd:simpleType>
    </xsd:element>
    <xsd:element name="RepIsbn" ma:index="19" nillable="true" ma:displayName="ISBN" ma:internalName="RepIsbn">
      <xsd:simpleType>
        <xsd:restriction base="dms:Text"/>
      </xsd:simpleType>
    </xsd:element>
    <xsd:element name="RepAN" ma:index="20" nillable="true" ma:displayName="AN" ma:default="FALSE" ma:internalName="RepAN">
      <xsd:simpleType>
        <xsd:restriction base="dms:Boolean"/>
      </xsd:simpleType>
    </xsd:element>
    <xsd:element name="RepANNumber" ma:index="21" nillable="true" ma:displayName="AN Nummer" ma:internalName="RepANNumber">
      <xsd:simpleType>
        <xsd:restriction base="dms:Text"/>
      </xsd:simpleType>
    </xsd:element>
    <xsd:element name="RepProjectManager" ma:index="22" nillable="true" ma:displayName="Projectleider" ma:internalName="RepProjectManager">
      <xsd:simpleType>
        <xsd:restriction base="dms:Text"/>
      </xsd:simpleType>
    </xsd:element>
    <xsd:element name="RepProjectName" ma:index="23" nillable="true" ma:displayName="Projectnaam" ma:internalName="RepProjectName">
      <xsd:simpleType>
        <xsd:restriction base="dms:Text"/>
      </xsd:simpleType>
    </xsd:element>
    <xsd:element name="RepSector_0" ma:index="25" nillable="true" ma:taxonomy="true" ma:internalName="RepSector_0" ma:taxonomyFieldName="RepSector" ma:displayName="Sector" ma:default="" ma:fieldId="{41811730-f000-4dc0-a699-476cd67ba1ec}"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RepCurricularTheme_0" ma:index="27" nillable="true" ma:taxonomy="true" ma:internalName="RepCurricularTheme_0" ma:taxonomyFieldName="RepCurricularTheme" ma:displayName="Leerplankundig thema" ma:fieldId="{41811730-f000-49a6-962c-7d5942b261fc}"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RepSectionSpecificTheme_0" ma:index="29" nillable="true" ma:taxonomy="true" ma:internalName="RepSectionSpecificTheme_0" ma:taxonomyFieldName="RepSectionSpecificTheme" ma:displayName="Vakspecifiek thema" ma:fieldId="{41811730-f000-47c9-8a06-df9868361aab}"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RepSection_0" ma:index="31" nillable="true" ma:taxonomy="true" ma:internalName="RepSection_0" ma:taxonomyFieldName="RepSection" ma:displayName="Vaksectie" ma:fieldId="{41811730-f000-4881-8daa-6e8dd38b1ab1}"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RepAreasOfExpertise_0" ma:index="33" nillable="true" ma:taxonomy="true" ma:internalName="RepAreasOfExpertise_0" ma:taxonomyFieldName="RepAreasOfExpertise" ma:displayName="Vakgebied" ma:fieldId="{41811730-f000-41a6-9b8a-29f77b277b4a}" ma:sspId="65bb9fad-8ecd-4e58-b951-1b0a685157da" ma:termSetId="53b2aeb1-af69-41af-ab5c-dcba5f532adf" ma:anchorId="00000000-0000-0000-0000-000000000000" ma:open="true" ma:isKeyword="false">
      <xsd:complexType>
        <xsd:sequence>
          <xsd:element ref="pc:Terms" minOccurs="0" maxOccurs="1"/>
        </xsd:sequence>
      </xsd:complexType>
    </xsd:element>
    <xsd:element name="RepSubjectContent_0" ma:index="35" nillable="true" ma:taxonomy="true" ma:internalName="RepSubjectContent_0" ma:taxonomyFieldName="RepSubjectContent" ma:displayName="Vakinhoud" ma:fieldId="{41811730-f000-43d1-9a5c-533514ab0582}" ma:sspId="65bb9fad-8ecd-4e58-b951-1b0a685157da" ma:termSetId="3eef768d-4fe2-4c08-af8a-4dfaa4cac8a4" ma:anchorId="00000000-0000-0000-0000-000000000000" ma:open="false" ma:isKeyword="false">
      <xsd:complexType>
        <xsd:sequence>
          <xsd:element ref="pc:Terms" minOccurs="0" maxOccurs="1"/>
        </xsd:sequence>
      </xsd:complexType>
    </xsd:element>
    <xsd:element name="RepDocumentType_0" ma:index="37" nillable="true" ma:taxonomy="true" ma:internalName="RepDocumentType_0" ma:taxonomyFieldName="RepDocumentType" ma:displayName="Documenttypering" ma:fieldId="{41811730-f000-4c72-b54d-df109a5aaa00}" ma:sspId="65bb9fad-8ecd-4e58-b951-1b0a685157da" ma:termSetId="54bd4068-eea5-4eb8-b4d4-e740f64d998f" ma:anchorId="00000000-0000-0000-0000-000000000000" ma:open="true" ma:isKeyword="false">
      <xsd:complexType>
        <xsd:sequence>
          <xsd:element ref="pc:Terms" minOccurs="0" maxOccurs="1"/>
        </xsd:sequence>
      </xsd:complexType>
    </xsd:element>
    <xsd:element name="RepRelationOtherSloProjects" ma:index="38" nillable="true" ma:displayName="Relatie met andere projecten" ma:internalName="RepRelationOtherSloProjects">
      <xsd:simpleType>
        <xsd:restriction base="dms:Unknown"/>
      </xsd:simpleType>
    </xsd:element>
    <xsd:element name="RepFileFormat_0" ma:index="40" nillable="true" ma:taxonomy="true" ma:internalName="RepFileFormat_0" ma:taxonomyFieldName="RepFileFormat" ma:displayName="Bestandsformaat" ma:fieldId="{41811730-f000-458e-badf-a33146a595e3}" ma:sspId="65bb9fad-8ecd-4e58-b951-1b0a685157da" ma:termSetId="5467ae8d-8919-4592-b5d8-720a7073244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6a2ac-038a-457f-8b58-ec67130d9d6d"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38f83059-1491-4012-b4c3-84f3b7dad14e}" ma:internalName="TaxCatchAll" ma:showField="CatchAllData" ma:web="7106a2ac-038a-457f-8b58-ec67130d9d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RepAN xmlns="http://schemas.microsoft.com/sharepoint/v3">false</RepAN>
    <RepSector_0 xmlns="http://schemas.microsoft.com/sharepoint/v3">
      <Terms xmlns="http://schemas.microsoft.com/office/infopath/2007/PartnerControls"/>
    </RepSector_0>
    <RepDocumentType_0 xmlns="http://schemas.microsoft.com/sharepoint/v3">
      <Terms xmlns="http://schemas.microsoft.com/office/infopath/2007/PartnerControls"/>
    </RepDocumentType_0>
    <RepSectionSpecificTheme_0 xmlns="http://schemas.microsoft.com/sharepoint/v3">
      <Terms xmlns="http://schemas.microsoft.com/office/infopath/2007/PartnerControls"/>
    </RepSectionSpecificTheme_0>
    <RepProjectManager xmlns="http://schemas.microsoft.com/sharepoint/v3" xsi:nil="true"/>
    <RepAuthor_0 xmlns="http://schemas.microsoft.com/sharepoint/v3">
      <Terms xmlns="http://schemas.microsoft.com/office/infopath/2007/PartnerControls"/>
    </RepAuthor_0>
    <RepCurricularTheme_0 xmlns="http://schemas.microsoft.com/sharepoint/v3">
      <Terms xmlns="http://schemas.microsoft.com/office/infopath/2007/PartnerControls"/>
    </RepCurricularTheme_0>
    <RepSection_0 xmlns="http://schemas.microsoft.com/sharepoint/v3">
      <Terms xmlns="http://schemas.microsoft.com/office/infopath/2007/PartnerControls"/>
    </RepSection_0>
    <RepSummary xmlns="http://schemas.microsoft.com/sharepoint/v3" xsi:nil="true"/>
    <RepRelationOtherSloProjects xmlns="http://schemas.microsoft.com/sharepoint/v3" xsi:nil="true"/>
    <TaxCatchAll xmlns="7106a2ac-038a-457f-8b58-ec67130d9d6d"/>
    <RepFileFormat_0 xmlns="http://schemas.microsoft.com/sharepoint/v3">
      <Terms xmlns="http://schemas.microsoft.com/office/infopath/2007/PartnerControls"/>
    </RepFileFormat_0>
    <RepYear_0 xmlns="http://schemas.microsoft.com/sharepoint/v3">
      <Terms xmlns="http://schemas.microsoft.com/office/infopath/2007/PartnerControls"/>
    </RepYear_0>
    <RepANNumber xmlns="http://schemas.microsoft.com/sharepoint/v3" xsi:nil="true"/>
    <RepAreasOfExpertise_0 xmlns="http://schemas.microsoft.com/sharepoint/v3">
      <Terms xmlns="http://schemas.microsoft.com/office/infopath/2007/PartnerControls"/>
    </RepAreasOfExpertise_0>
    <RepSubjectContent_0 xmlns="http://schemas.microsoft.com/sharepoint/v3">
      <Terms xmlns="http://schemas.microsoft.com/office/infopath/2007/PartnerControls"/>
    </RepSubjectContent_0>
    <RepIsbn xmlns="http://schemas.microsoft.com/sharepoint/v3" xsi:nil="true"/>
    <RepAuthorInternal xmlns="http://schemas.microsoft.com/sharepoint/v3">
      <UserInfo>
        <DisplayName/>
        <AccountId xsi:nil="true"/>
        <AccountType/>
      </UserInfo>
    </RepAuthorInternal>
    <RepProjectName xmlns="http://schemas.microsoft.com/sharepoint/v3">Passende perspectieven</RepProjectName>
    <RepApaNotation xmlns="http://schemas.microsoft.com/sharepoint/v3" xsi:nil="true"/>
    <_dlc_DocId xmlns="7106a2ac-038a-457f-8b58-ec67130d9d6d">47XQ5P3E4USX-10-2497</_dlc_DocId>
    <_dlc_DocIdUrl xmlns="7106a2ac-038a-457f-8b58-ec67130d9d6d">
      <Url>http://downloads.slo.nl/_layouts/15/DocIdRedir.aspx?ID=47XQ5P3E4USX-10-2497</Url>
      <Description>47XQ5P3E4USX-10-2497</Description>
    </_dlc_DocIdUrl>
  </documentManagement>
</p:properties>
</file>

<file path=customXml/itemProps1.xml><?xml version="1.0" encoding="utf-8"?>
<ds:datastoreItem xmlns:ds="http://schemas.openxmlformats.org/officeDocument/2006/customXml" ds:itemID="{23FDA539-B108-4804-A74F-8478A1733519}"/>
</file>

<file path=customXml/itemProps2.xml><?xml version="1.0" encoding="utf-8"?>
<ds:datastoreItem xmlns:ds="http://schemas.openxmlformats.org/officeDocument/2006/customXml" ds:itemID="{800C4AD1-EDDC-4029-BED0-8234080C8CDA}"/>
</file>

<file path=customXml/itemProps3.xml><?xml version="1.0" encoding="utf-8"?>
<ds:datastoreItem xmlns:ds="http://schemas.openxmlformats.org/officeDocument/2006/customXml" ds:itemID="{F8BE18A6-F017-4314-83F5-9EB5119FF71B}"/>
</file>

<file path=customXml/itemProps4.xml><?xml version="1.0" encoding="utf-8"?>
<ds:datastoreItem xmlns:ds="http://schemas.openxmlformats.org/officeDocument/2006/customXml" ds:itemID="{D3B909C6-4530-4A22-A803-510638398A0E}"/>
</file>

<file path=docProps/app.xml><?xml version="1.0" encoding="utf-8"?>
<Properties xmlns="http://schemas.openxmlformats.org/officeDocument/2006/extended-properties" xmlns:vt="http://schemas.openxmlformats.org/officeDocument/2006/docPropsVTypes">
  <Template>Presentatie_01_magenta</Template>
  <TotalTime>1011</TotalTime>
  <Words>1338</Words>
  <Application>Microsoft Office PowerPoint</Application>
  <PresentationFormat>Diavoorstelling (4:3)</PresentationFormat>
  <Paragraphs>201</Paragraphs>
  <Slides>17</Slides>
  <Notes>13</Notes>
  <HiddenSlides>0</HiddenSlides>
  <MMClips>0</MMClips>
  <ScaleCrop>false</ScaleCrop>
  <HeadingPairs>
    <vt:vector size="4" baseType="variant">
      <vt:variant>
        <vt:lpstr>Thema</vt:lpstr>
      </vt:variant>
      <vt:variant>
        <vt:i4>1</vt:i4>
      </vt:variant>
      <vt:variant>
        <vt:lpstr>Diatitels</vt:lpstr>
      </vt:variant>
      <vt:variant>
        <vt:i4>17</vt:i4>
      </vt:variant>
    </vt:vector>
  </HeadingPairs>
  <TitlesOfParts>
    <vt:vector size="18" baseType="lpstr">
      <vt:lpstr>Presentatie_01_magenta</vt:lpstr>
      <vt:lpstr>PowerPoint-presentatie</vt:lpstr>
      <vt:lpstr>  Overzicht bijeenkomsten  </vt:lpstr>
      <vt:lpstr>Van bijeenkomst 4 naar 6</vt:lpstr>
      <vt:lpstr>Inhoud van bijeenkomst 6 </vt:lpstr>
      <vt:lpstr>Rekeninspiratie: ‘Gebroken Getallen’</vt:lpstr>
      <vt:lpstr>Rekeninspiratie: Opdracht </vt:lpstr>
      <vt:lpstr>Rekeninspiratie: Nabespreking</vt:lpstr>
      <vt:lpstr>Bespreken tussentijdse opdrachten </vt:lpstr>
      <vt:lpstr>PowerPoint-presentatie</vt:lpstr>
      <vt:lpstr>Voorbeelden van formatieve evaluatie: portfolio met leerlingenwerk</vt:lpstr>
      <vt:lpstr>Voorbeeld formatieve evaluatie: kindgesprekken / leerlinginterviews</vt:lpstr>
      <vt:lpstr>Schoolverlaters aan het woord (verslag)</vt:lpstr>
      <vt:lpstr>Leerlinginterviews in beeld</vt:lpstr>
      <vt:lpstr>PowerPoint-presentatie</vt:lpstr>
      <vt:lpstr>Discussie: is effect van Passende perspectieven meetbaar?</vt:lpstr>
      <vt:lpstr>Een nieuwe cyclus en afspraken…</vt:lpstr>
      <vt:lpstr>Voorbereiding bijeenkomst 7    </vt:lpstr>
    </vt:vector>
  </TitlesOfParts>
  <Company>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Desirée Houkema</dc:creator>
  <cp:lastModifiedBy>Christel Broekmaat</cp:lastModifiedBy>
  <cp:revision>74</cp:revision>
  <cp:lastPrinted>2014-03-19T09:44:50Z</cp:lastPrinted>
  <dcterms:created xsi:type="dcterms:W3CDTF">2013-11-15T10:33:01Z</dcterms:created>
  <dcterms:modified xsi:type="dcterms:W3CDTF">2014-08-11T10:02:09Z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0x010100D2854694664375418C0DFD97ECA4320E</vt:lpwstr>
  </property>
  <property fmtid="{D5CDD505-2E9C-101B-9397-08002B2CF9AE}" pid="3" name="_dlc_DocIdItemGuid">
    <vt:lpwstr>9409494d-1f3c-4a6e-a4be-20444f12444a</vt:lpwstr>
  </property>
  <property fmtid="{D5CDD505-2E9C-101B-9397-08002B2CF9AE}" pid="4" name="TaxKeyword">
    <vt:lpwstr/>
  </property>
  <property fmtid="{D5CDD505-2E9C-101B-9397-08002B2CF9AE}" pid="5" name="RepAreasOfExpertise">
    <vt:lpwstr/>
  </property>
  <property fmtid="{D5CDD505-2E9C-101B-9397-08002B2CF9AE}" pid="6" name="RepDocumentType">
    <vt:lpwstr/>
  </property>
  <property fmtid="{D5CDD505-2E9C-101B-9397-08002B2CF9AE}" pid="7" name="RepSectionSpecificTheme">
    <vt:lpwstr/>
  </property>
  <property fmtid="{D5CDD505-2E9C-101B-9397-08002B2CF9AE}" pid="8" name="TaxKeywordTaxHTField">
    <vt:lpwstr/>
  </property>
  <property fmtid="{D5CDD505-2E9C-101B-9397-08002B2CF9AE}" pid="9" name="RepCurricularTheme">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
  </property>
  <property fmtid="{D5CDD505-2E9C-101B-9397-08002B2CF9AE}" pid="15" name="RepYear">
    <vt:lpwstr/>
  </property>
</Properties>
</file>