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1.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1"/>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8" r:id="rId35"/>
    <p:sldId id="289" r:id="rId36"/>
    <p:sldId id="290" r:id="rId37"/>
    <p:sldId id="292" r:id="rId38"/>
    <p:sldId id="291" r:id="rId39"/>
    <p:sldId id="320" r:id="rId40"/>
    <p:sldId id="293" r:id="rId41"/>
    <p:sldId id="294" r:id="rId42"/>
    <p:sldId id="295" r:id="rId43"/>
    <p:sldId id="322" r:id="rId44"/>
    <p:sldId id="296" r:id="rId45"/>
    <p:sldId id="297" r:id="rId46"/>
    <p:sldId id="298" r:id="rId47"/>
    <p:sldId id="299" r:id="rId48"/>
    <p:sldId id="321" r:id="rId49"/>
    <p:sldId id="300" r:id="rId50"/>
    <p:sldId id="323" r:id="rId51"/>
    <p:sldId id="324" r:id="rId52"/>
    <p:sldId id="301" r:id="rId53"/>
    <p:sldId id="302" r:id="rId54"/>
    <p:sldId id="325" r:id="rId55"/>
    <p:sldId id="328" r:id="rId56"/>
    <p:sldId id="327" r:id="rId57"/>
    <p:sldId id="305" r:id="rId58"/>
    <p:sldId id="326" r:id="rId59"/>
    <p:sldId id="308" r:id="rId60"/>
    <p:sldId id="310" r:id="rId61"/>
    <p:sldId id="309" r:id="rId62"/>
    <p:sldId id="311" r:id="rId63"/>
    <p:sldId id="312" r:id="rId64"/>
    <p:sldId id="313" r:id="rId65"/>
    <p:sldId id="314" r:id="rId66"/>
    <p:sldId id="315" r:id="rId67"/>
    <p:sldId id="316" r:id="rId68"/>
    <p:sldId id="318" r:id="rId69"/>
    <p:sldId id="319" r:id="rId7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likers, Judith" initials="GJ" lastIdx="25" clrIdx="0">
    <p:extLst>
      <p:ext uri="{19B8F6BF-5375-455C-9EA6-DF929625EA0E}">
        <p15:presenceInfo xmlns:p15="http://schemas.microsoft.com/office/powerpoint/2012/main" userId="Gulikers, Judi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9BD7E7E-339C-47AE-9AFF-F639EDD7C0CF}" v="8" dt="2020-05-07T20:20:07.193"/>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78711" autoAdjust="0"/>
  </p:normalViewPr>
  <p:slideViewPr>
    <p:cSldViewPr snapToGrid="0">
      <p:cViewPr varScale="1">
        <p:scale>
          <a:sx n="49" d="100"/>
          <a:sy n="49" d="100"/>
        </p:scale>
        <p:origin x="1076" y="52"/>
      </p:cViewPr>
      <p:guideLst/>
    </p:cSldViewPr>
  </p:slideViewPr>
  <p:outlineViewPr>
    <p:cViewPr>
      <p:scale>
        <a:sx n="33" d="100"/>
        <a:sy n="33" d="100"/>
      </p:scale>
      <p:origin x="0" y="-4380"/>
    </p:cViewPr>
  </p:outlineViewPr>
  <p:notesTextViewPr>
    <p:cViewPr>
      <p:scale>
        <a:sx n="1" d="1"/>
        <a:sy n="1" d="1"/>
      </p:scale>
      <p:origin x="0" y="0"/>
    </p:cViewPr>
  </p:notesTextViewPr>
  <p:notesViewPr>
    <p:cSldViewPr snapToGrid="0">
      <p:cViewPr varScale="1">
        <p:scale>
          <a:sx n="93" d="100"/>
          <a:sy n="93" d="100"/>
        </p:scale>
        <p:origin x="362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customXml" Target="../customXml/item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513057423737748"/>
          <c:y val="4.2079476907491829E-2"/>
          <c:w val="0.50856858682138406"/>
          <c:h val="0.74403531019296731"/>
        </c:manualLayout>
      </c:layout>
      <c:barChart>
        <c:barDir val="bar"/>
        <c:grouping val="clustered"/>
        <c:varyColors val="0"/>
        <c:ser>
          <c:idx val="0"/>
          <c:order val="0"/>
          <c:tx>
            <c:strRef>
              <c:f>Sheet1!$B$1</c:f>
              <c:strCache>
                <c:ptCount val="1"/>
                <c:pt idx="0">
                  <c:v>Totaal docenten</c:v>
                </c:pt>
              </c:strCache>
            </c:strRef>
          </c:tx>
          <c:spPr>
            <a:ln>
              <a:solidFill>
                <a:srgbClr val="0070C0"/>
              </a:solidFill>
            </a:ln>
          </c:spPr>
          <c:invertIfNegative val="0"/>
          <c:cat>
            <c:strRef>
              <c:f>Sheet1!$A$2:$A$13</c:f>
              <c:strCache>
                <c:ptCount val="12"/>
                <c:pt idx="0">
                  <c:v>Digitale toetsen</c:v>
                </c:pt>
                <c:pt idx="1">
                  <c:v>Praktische opdrachten</c:v>
                </c:pt>
                <c:pt idx="2">
                  <c:v>Vragenlijsten</c:v>
                </c:pt>
                <c:pt idx="3">
                  <c:v>Portfolios</c:v>
                </c:pt>
                <c:pt idx="4">
                  <c:v>Mondelingen</c:v>
                </c:pt>
                <c:pt idx="5">
                  <c:v>Presentaties</c:v>
                </c:pt>
                <c:pt idx="6">
                  <c:v>Reflectieve lessen</c:v>
                </c:pt>
                <c:pt idx="7">
                  <c:v>Observaties</c:v>
                </c:pt>
                <c:pt idx="8">
                  <c:v>Huiswerkopdrachten</c:v>
                </c:pt>
                <c:pt idx="9">
                  <c:v>Toetsdialogen</c:v>
                </c:pt>
                <c:pt idx="10">
                  <c:v>Vragen stellen</c:v>
                </c:pt>
                <c:pt idx="11">
                  <c:v>Pen-en-papier toetsen </c:v>
                </c:pt>
              </c:strCache>
            </c:strRef>
          </c:cat>
          <c:val>
            <c:numRef>
              <c:f>Sheet1!$B$2:$B$13</c:f>
              <c:numCache>
                <c:formatCode>General</c:formatCode>
                <c:ptCount val="12"/>
                <c:pt idx="0">
                  <c:v>3</c:v>
                </c:pt>
                <c:pt idx="1">
                  <c:v>6</c:v>
                </c:pt>
                <c:pt idx="2">
                  <c:v>6</c:v>
                </c:pt>
                <c:pt idx="3">
                  <c:v>7</c:v>
                </c:pt>
                <c:pt idx="4">
                  <c:v>8</c:v>
                </c:pt>
                <c:pt idx="5">
                  <c:v>8</c:v>
                </c:pt>
                <c:pt idx="6">
                  <c:v>9</c:v>
                </c:pt>
                <c:pt idx="7">
                  <c:v>9</c:v>
                </c:pt>
                <c:pt idx="8">
                  <c:v>10</c:v>
                </c:pt>
                <c:pt idx="9">
                  <c:v>11</c:v>
                </c:pt>
                <c:pt idx="10">
                  <c:v>12</c:v>
                </c:pt>
                <c:pt idx="11">
                  <c:v>12</c:v>
                </c:pt>
              </c:numCache>
            </c:numRef>
          </c:val>
          <c:extLst>
            <c:ext xmlns:c16="http://schemas.microsoft.com/office/drawing/2014/chart" uri="{C3380CC4-5D6E-409C-BE32-E72D297353CC}">
              <c16:uniqueId val="{00000000-1F72-4B85-AF98-84AD0786D973}"/>
            </c:ext>
          </c:extLst>
        </c:ser>
        <c:dLbls>
          <c:showLegendKey val="0"/>
          <c:showVal val="0"/>
          <c:showCatName val="0"/>
          <c:showSerName val="0"/>
          <c:showPercent val="0"/>
          <c:showBubbleSize val="0"/>
        </c:dLbls>
        <c:gapWidth val="150"/>
        <c:axId val="313094064"/>
        <c:axId val="188523536"/>
      </c:barChart>
      <c:catAx>
        <c:axId val="313094064"/>
        <c:scaling>
          <c:orientation val="minMax"/>
        </c:scaling>
        <c:delete val="0"/>
        <c:axPos val="l"/>
        <c:numFmt formatCode="General" sourceLinked="0"/>
        <c:majorTickMark val="out"/>
        <c:minorTickMark val="none"/>
        <c:tickLblPos val="nextTo"/>
        <c:txPr>
          <a:bodyPr/>
          <a:lstStyle/>
          <a:p>
            <a:pPr>
              <a:defRPr sz="1000">
                <a:latin typeface="Times New Roman" panose="02020603050405020304" pitchFamily="18" charset="0"/>
                <a:cs typeface="Times New Roman" panose="02020603050405020304" pitchFamily="18" charset="0"/>
              </a:defRPr>
            </a:pPr>
            <a:endParaRPr lang="nl-NL"/>
          </a:p>
        </c:txPr>
        <c:crossAx val="188523536"/>
        <c:crosses val="autoZero"/>
        <c:auto val="1"/>
        <c:lblAlgn val="ctr"/>
        <c:lblOffset val="100"/>
        <c:noMultiLvlLbl val="0"/>
      </c:catAx>
      <c:valAx>
        <c:axId val="188523536"/>
        <c:scaling>
          <c:orientation val="minMax"/>
          <c:max val="12"/>
          <c:min val="0"/>
        </c:scaling>
        <c:delete val="0"/>
        <c:axPos val="b"/>
        <c:majorGridlines/>
        <c:numFmt formatCode="General" sourceLinked="1"/>
        <c:majorTickMark val="out"/>
        <c:minorTickMark val="none"/>
        <c:tickLblPos val="nextTo"/>
        <c:txPr>
          <a:bodyPr/>
          <a:lstStyle/>
          <a:p>
            <a:pPr>
              <a:defRPr>
                <a:latin typeface="Times New Roman" panose="02020603050405020304" pitchFamily="18" charset="0"/>
                <a:cs typeface="Times New Roman" panose="02020603050405020304" pitchFamily="18" charset="0"/>
              </a:defRPr>
            </a:pPr>
            <a:endParaRPr lang="nl-NL"/>
          </a:p>
        </c:txPr>
        <c:crossAx val="313094064"/>
        <c:crosses val="autoZero"/>
        <c:crossBetween val="between"/>
      </c:valAx>
    </c:plotArea>
    <c:legend>
      <c:legendPos val="r"/>
      <c:layout>
        <c:manualLayout>
          <c:xMode val="edge"/>
          <c:yMode val="edge"/>
          <c:x val="0.42866596424171372"/>
          <c:y val="0.80365434709619354"/>
          <c:w val="0.22826988603734102"/>
          <c:h val="9.3215821706497226E-2"/>
        </c:manualLayout>
      </c:layout>
      <c:overlay val="0"/>
      <c:txPr>
        <a:bodyPr/>
        <a:lstStyle/>
        <a:p>
          <a:pPr>
            <a:defRPr>
              <a:latin typeface="Times New Roman" panose="02020603050405020304" pitchFamily="18" charset="0"/>
              <a:cs typeface="Times New Roman" panose="02020603050405020304" pitchFamily="18" charset="0"/>
            </a:defRPr>
          </a:pPr>
          <a:endParaRPr lang="nl-NL"/>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bar"/>
        <c:grouping val="clustered"/>
        <c:varyColors val="0"/>
        <c:ser>
          <c:idx val="0"/>
          <c:order val="0"/>
          <c:tx>
            <c:strRef>
              <c:f>scale!$C$24</c:f>
              <c:strCache>
                <c:ptCount val="1"/>
                <c:pt idx="0">
                  <c:v>leerling</c:v>
                </c:pt>
              </c:strCache>
            </c:strRef>
          </c:tx>
          <c:spPr>
            <a:solidFill>
              <a:schemeClr val="accent5">
                <a:lumMod val="20000"/>
                <a:lumOff val="80000"/>
              </a:schemeClr>
            </a:solidFill>
            <a:ln>
              <a:solidFill>
                <a:schemeClr val="tx1"/>
              </a:solidFill>
            </a:ln>
            <a:effectLst/>
          </c:spPr>
          <c:invertIfNegative val="0"/>
          <c:cat>
            <c:strRef>
              <c:f>scale!$B$25:$B$29</c:f>
              <c:strCache>
                <c:ptCount val="5"/>
                <c:pt idx="0">
                  <c:v>Leerdoelen en succescriteria</c:v>
                </c:pt>
                <c:pt idx="1">
                  <c:v>Vragen en discussie</c:v>
                </c:pt>
                <c:pt idx="2">
                  <c:v>Datagebruik</c:v>
                </c:pt>
                <c:pt idx="3">
                  <c:v>Feedback</c:v>
                </c:pt>
                <c:pt idx="4">
                  <c:v>Peer/Self assessment</c:v>
                </c:pt>
              </c:strCache>
            </c:strRef>
          </c:cat>
          <c:val>
            <c:numRef>
              <c:f>scale!$C$25:$C$29</c:f>
              <c:numCache>
                <c:formatCode>General</c:formatCode>
                <c:ptCount val="5"/>
                <c:pt idx="0">
                  <c:v>3</c:v>
                </c:pt>
                <c:pt idx="1">
                  <c:v>2.5</c:v>
                </c:pt>
                <c:pt idx="2">
                  <c:v>2.6</c:v>
                </c:pt>
                <c:pt idx="3">
                  <c:v>2.2999999999999998</c:v>
                </c:pt>
                <c:pt idx="4">
                  <c:v>1.8</c:v>
                </c:pt>
              </c:numCache>
            </c:numRef>
          </c:val>
          <c:extLst>
            <c:ext xmlns:c16="http://schemas.microsoft.com/office/drawing/2014/chart" uri="{C3380CC4-5D6E-409C-BE32-E72D297353CC}">
              <c16:uniqueId val="{00000000-57D4-4FFF-88D0-4AC0D64A0655}"/>
            </c:ext>
          </c:extLst>
        </c:ser>
        <c:ser>
          <c:idx val="1"/>
          <c:order val="1"/>
          <c:tx>
            <c:strRef>
              <c:f>scale!$D$24</c:f>
              <c:strCache>
                <c:ptCount val="1"/>
                <c:pt idx="0">
                  <c:v>docent</c:v>
                </c:pt>
              </c:strCache>
            </c:strRef>
          </c:tx>
          <c:spPr>
            <a:solidFill>
              <a:srgbClr val="C0504D"/>
            </a:solidFill>
            <a:ln>
              <a:solidFill>
                <a:schemeClr val="tx1"/>
              </a:solidFill>
            </a:ln>
            <a:effectLst/>
          </c:spPr>
          <c:invertIfNegative val="0"/>
          <c:cat>
            <c:strRef>
              <c:f>scale!$B$25:$B$29</c:f>
              <c:strCache>
                <c:ptCount val="5"/>
                <c:pt idx="0">
                  <c:v>Leerdoelen en succescriteria</c:v>
                </c:pt>
                <c:pt idx="1">
                  <c:v>Vragen en discussie</c:v>
                </c:pt>
                <c:pt idx="2">
                  <c:v>Datagebruik</c:v>
                </c:pt>
                <c:pt idx="3">
                  <c:v>Feedback</c:v>
                </c:pt>
                <c:pt idx="4">
                  <c:v>Peer/Self assessment</c:v>
                </c:pt>
              </c:strCache>
            </c:strRef>
          </c:cat>
          <c:val>
            <c:numRef>
              <c:f>scale!$D$25:$D$29</c:f>
              <c:numCache>
                <c:formatCode>0.00</c:formatCode>
                <c:ptCount val="5"/>
                <c:pt idx="0">
                  <c:v>3.3</c:v>
                </c:pt>
                <c:pt idx="1">
                  <c:v>3.1</c:v>
                </c:pt>
                <c:pt idx="2">
                  <c:v>2.8</c:v>
                </c:pt>
                <c:pt idx="3">
                  <c:v>2.8</c:v>
                </c:pt>
                <c:pt idx="4">
                  <c:v>1.8</c:v>
                </c:pt>
              </c:numCache>
            </c:numRef>
          </c:val>
          <c:extLst>
            <c:ext xmlns:c16="http://schemas.microsoft.com/office/drawing/2014/chart" uri="{C3380CC4-5D6E-409C-BE32-E72D297353CC}">
              <c16:uniqueId val="{00000001-57D4-4FFF-88D0-4AC0D64A0655}"/>
            </c:ext>
          </c:extLst>
        </c:ser>
        <c:dLbls>
          <c:showLegendKey val="0"/>
          <c:showVal val="0"/>
          <c:showCatName val="0"/>
          <c:showSerName val="0"/>
          <c:showPercent val="0"/>
          <c:showBubbleSize val="0"/>
        </c:dLbls>
        <c:gapWidth val="182"/>
        <c:axId val="402473232"/>
        <c:axId val="402473624"/>
      </c:barChart>
      <c:catAx>
        <c:axId val="40247323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nl-NL"/>
          </a:p>
        </c:txPr>
        <c:crossAx val="402473624"/>
        <c:crosses val="autoZero"/>
        <c:auto val="1"/>
        <c:lblAlgn val="ctr"/>
        <c:lblOffset val="100"/>
        <c:noMultiLvlLbl val="0"/>
      </c:catAx>
      <c:valAx>
        <c:axId val="402473624"/>
        <c:scaling>
          <c:orientation val="minMax"/>
          <c:max val="5"/>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02473232"/>
        <c:crosses val="autoZero"/>
        <c:crossBetween val="between"/>
        <c:majorUnit val="1"/>
      </c:valAx>
      <c:spPr>
        <a:noFill/>
        <a:ln>
          <a:noFill/>
        </a:ln>
        <a:effectLst/>
      </c:spPr>
    </c:plotArea>
    <c:legend>
      <c:legendPos val="b"/>
      <c:legendEntry>
        <c:idx val="0"/>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egendEntry>
        <c:idx val="1"/>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nl-NL"/>
          </a:p>
        </c:txPr>
      </c:legendEntry>
      <c:layout>
        <c:manualLayout>
          <c:xMode val="edge"/>
          <c:yMode val="edge"/>
          <c:x val="0.62307934949091581"/>
          <c:y val="0.87766942836353601"/>
          <c:w val="0.32170333720308841"/>
          <c:h val="0.1223305716364639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448B5-FAE1-4A77-8D9F-8589B1C51254}" type="datetimeFigureOut">
              <a:rPr lang="nl-NL" smtClean="0"/>
              <a:t>8-5-2020</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7874ED-15EE-4B5B-8E01-D3CAF1F53731}" type="slidenum">
              <a:rPr lang="nl-NL" smtClean="0"/>
              <a:t>‹nr.›</a:t>
            </a:fld>
            <a:endParaRPr lang="nl-NL"/>
          </a:p>
        </p:txBody>
      </p:sp>
    </p:spTree>
    <p:extLst>
      <p:ext uri="{BB962C8B-B14F-4D97-AF65-F5344CB8AC3E}">
        <p14:creationId xmlns:p14="http://schemas.microsoft.com/office/powerpoint/2010/main" val="3265798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hyperlink" Target="https://www.youtube.com/watch?v=dvzeou_u2hM" TargetMode="External"/><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Met dank aan:</a:t>
            </a:r>
          </a:p>
          <a:p>
            <a:endParaRPr lang="nl-NL" dirty="0"/>
          </a:p>
          <a:p>
            <a:pPr marL="171450" indent="-171450">
              <a:buFont typeface="Arial" panose="020B0604020202020204" pitchFamily="34" charset="0"/>
              <a:buChar char="•"/>
            </a:pPr>
            <a:r>
              <a:rPr lang="nl-NL" dirty="0"/>
              <a:t>Kim Schildkamp en Wilma Kippers (UT)</a:t>
            </a:r>
          </a:p>
          <a:p>
            <a:pPr marL="171450" indent="-171450">
              <a:buFont typeface="Arial" panose="020B0604020202020204" pitchFamily="34" charset="0"/>
              <a:buChar char="•"/>
            </a:pPr>
            <a:r>
              <a:rPr lang="nl-NL" dirty="0"/>
              <a:t>Judith </a:t>
            </a:r>
            <a:r>
              <a:rPr lang="nl-NL" dirty="0" err="1"/>
              <a:t>Gulikers</a:t>
            </a:r>
            <a:r>
              <a:rPr lang="nl-NL" dirty="0"/>
              <a:t> (WUR)</a:t>
            </a:r>
          </a:p>
          <a:p>
            <a:pPr marL="171450" indent="-171450">
              <a:buFont typeface="Arial" panose="020B0604020202020204" pitchFamily="34" charset="0"/>
              <a:buChar char="•"/>
            </a:pPr>
            <a:r>
              <a:rPr lang="nl-NL" dirty="0"/>
              <a:t>Gerdineke van Silfhout (SLO)</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a:t>
            </a:fld>
            <a:endParaRPr lang="nl-NL"/>
          </a:p>
        </p:txBody>
      </p:sp>
    </p:spTree>
    <p:extLst>
      <p:ext uri="{BB962C8B-B14F-4D97-AF65-F5344CB8AC3E}">
        <p14:creationId xmlns:p14="http://schemas.microsoft.com/office/powerpoint/2010/main" val="3784584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Metacognitief handelen:</a:t>
            </a:r>
          </a:p>
          <a:p>
            <a:r>
              <a:rPr lang="nl-NL" dirty="0"/>
              <a:t>Indien nodig: leg uit dat je, door op deze manier de stof te bespreken met studenten, al aan het toetsen bent. Je bent namelijk aan het achterhalen wat studenten al wel en niet weten. Op basis hiervan ga je vervolgens langzamer of sneller door de stof heen. De random name generator is handig, omdat je hierdoor alle studenten erbij betrekt. Immers, jouw naam zou er zo maar uit kunnen rollen. Als je een vraag stelt en leerlingen vingers omhoog laat steken, </a:t>
            </a:r>
            <a:r>
              <a:rPr lang="nl-NL" dirty="0" err="1"/>
              <a:t>zul</a:t>
            </a:r>
            <a:r>
              <a:rPr lang="nl-NL" dirty="0"/>
              <a:t> je merken dat het telkens dezelfde leerlingen zijn die hun vinger omhoog steken (vaak de meest slimme en mondige leerlingen). Je wilt juist iedereen bij je les betrekken. Dit kun je op deze manier doen. </a:t>
            </a:r>
          </a:p>
          <a:p>
            <a:endParaRPr lang="nl-NL" dirty="0"/>
          </a:p>
          <a:p>
            <a:r>
              <a:rPr lang="nl-NL" b="1" dirty="0"/>
              <a:t>Houd rekening met faalangst:</a:t>
            </a:r>
          </a:p>
          <a:p>
            <a:r>
              <a:rPr lang="nl-NL" dirty="0"/>
              <a:t>Studenten zijn niet gewend om random aan de beurt te komen en kunnen dit als onveilig ervaren of hierover in discussie gaan. Bespreek dit, geef aan waarom je dit doet (eigenaarschap en betrokkenheid van alle studenten; leervragen en geen afrekenvragen) en hoe deze aanpak door iedereen als veilig kan worden ervaren (iedereen denktijd, beurt doorspelen bij geen antwoord maar later bij de betreffende persoon terugkomen om hem/haar te laten reflecteren op antwoorden van anderen etc.).</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10</a:t>
            </a:fld>
            <a:endParaRPr lang="nl-NL"/>
          </a:p>
        </p:txBody>
      </p:sp>
    </p:spTree>
    <p:extLst>
      <p:ext uri="{BB962C8B-B14F-4D97-AF65-F5344CB8AC3E}">
        <p14:creationId xmlns:p14="http://schemas.microsoft.com/office/powerpoint/2010/main" val="3387861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Afhankelijk van de doelen die net zijn genoemd door</a:t>
            </a:r>
            <a:r>
              <a:rPr lang="nl-NL" baseline="0" dirty="0"/>
              <a:t> studenten, ga je hier sneller of langzamer doorheen. Toetsen kent voor docenten twee belangrijke doelen, waarbij </a:t>
            </a:r>
            <a:r>
              <a:rPr lang="nl-NL" baseline="0" dirty="0" err="1"/>
              <a:t>summatief</a:t>
            </a:r>
            <a:r>
              <a:rPr lang="nl-NL" baseline="0" dirty="0"/>
              <a:t> toetsen voor verschillende doeleinden wordt ingezet (bijv. classificeren, certificeren, selecteren).</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11</a:t>
            </a:fld>
            <a:endParaRPr lang="nl-NL"/>
          </a:p>
        </p:txBody>
      </p:sp>
    </p:spTree>
    <p:extLst>
      <p:ext uri="{BB962C8B-B14F-4D97-AF65-F5344CB8AC3E}">
        <p14:creationId xmlns:p14="http://schemas.microsoft.com/office/powerpoint/2010/main" val="2434659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12</a:t>
            </a:fld>
            <a:endParaRPr lang="nl-NL"/>
          </a:p>
        </p:txBody>
      </p:sp>
    </p:spTree>
    <p:extLst>
      <p:ext uri="{BB962C8B-B14F-4D97-AF65-F5344CB8AC3E}">
        <p14:creationId xmlns:p14="http://schemas.microsoft.com/office/powerpoint/2010/main" val="369819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Bij het beoordelen van leerlingen maken we onderscheid tussen selecteren, classificeren, plaatsen en certificeren. Benoem hierbij de voorbeelden op de sheet, wissel ervaringen uit van studenten. In het vo zien we in determinatie, overgangen etc. ontwikkelingen, bijv. dat leerlingen niet langer blijven zitten maar doorstromen, brede brugklassen waarbij selectie wordt uitgesteld enz.</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13</a:t>
            </a:fld>
            <a:endParaRPr lang="nl-NL"/>
          </a:p>
        </p:txBody>
      </p:sp>
    </p:spTree>
    <p:extLst>
      <p:ext uri="{BB962C8B-B14F-4D97-AF65-F5344CB8AC3E}">
        <p14:creationId xmlns:p14="http://schemas.microsoft.com/office/powerpoint/2010/main" val="22283828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Al deze vier doeleinden hebben gemeen dat het gaat om het beoordelen van leerlingen. Dit noemen</a:t>
            </a:r>
            <a:r>
              <a:rPr lang="nl-NL" baseline="0" dirty="0"/>
              <a:t> we ook wel </a:t>
            </a:r>
            <a:r>
              <a:rPr lang="nl-NL" baseline="0" dirty="0" err="1"/>
              <a:t>summatief</a:t>
            </a:r>
            <a:r>
              <a:rPr lang="nl-NL" baseline="0" dirty="0"/>
              <a:t> toetsen.</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14</a:t>
            </a:fld>
            <a:endParaRPr lang="nl-NL"/>
          </a:p>
        </p:txBody>
      </p:sp>
    </p:spTree>
    <p:extLst>
      <p:ext uri="{BB962C8B-B14F-4D97-AF65-F5344CB8AC3E}">
        <p14:creationId xmlns:p14="http://schemas.microsoft.com/office/powerpoint/2010/main" val="22807938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15</a:t>
            </a:fld>
            <a:endParaRPr lang="nl-NL"/>
          </a:p>
        </p:txBody>
      </p:sp>
    </p:spTree>
    <p:extLst>
      <p:ext uri="{BB962C8B-B14F-4D97-AF65-F5344CB8AC3E}">
        <p14:creationId xmlns:p14="http://schemas.microsoft.com/office/powerpoint/2010/main" val="1543068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Een tweede belangrijk doel betreft het beoordelen en bijsturen van het leerproces. Dit wordt ook wel formatief evalueren genoemd. Hierbij gaat het erom dat toetsen informatie opleveren over het leerproces van leerlingen. Deze informatie kan gebruikt worden door leerling(en) en door docent(en) op klas- en schoolniveau. Leerlingen kunnen bijvoorbeeld op basis van de informatie besluiten om bepaalde delen van de stof nog een keer te bekijken, instructie te vragen, een toepassing maken etc. Docenten kunnen bepalen aan welke stof ze meer of minder aandacht kunnen besteden en aan wie wel en aan wie niet.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16</a:t>
            </a:fld>
            <a:endParaRPr lang="nl-NL"/>
          </a:p>
        </p:txBody>
      </p:sp>
    </p:spTree>
    <p:extLst>
      <p:ext uri="{BB962C8B-B14F-4D97-AF65-F5344CB8AC3E}">
        <p14:creationId xmlns:p14="http://schemas.microsoft.com/office/powerpoint/2010/main" val="824193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Dit college gaat verder in op het concept formatief evalueren, omdat dit essentieel is voor de kwaliteit van het onderwijs. Bedenk hierbij dat het bij toetsen gaat om meer dan alleen proefwerken en examens. Check deze (mis)conceptie ook voortdurend bij studenten.</a:t>
            </a:r>
          </a:p>
          <a:p>
            <a:endParaRPr lang="nl-NL" dirty="0"/>
          </a:p>
          <a:p>
            <a:r>
              <a:rPr lang="nl-NL" b="1" dirty="0"/>
              <a:t>Formeel en informeel</a:t>
            </a:r>
          </a:p>
          <a:p>
            <a:r>
              <a:rPr lang="nl-NL" dirty="0"/>
              <a:t>Zowel formele als informele toetsen kunnen veel informatie opleveren over het leerproces van leerlingen. Denk bijvoorbeeld aan de random name generator aan het begin van dit college. Ook door vragen te stellen ben je al aan het toetsen: je bent immers informatie aan het verzamelen over het leerproces. </a:t>
            </a:r>
          </a:p>
          <a:p>
            <a:endParaRPr lang="nl-NL" dirty="0"/>
          </a:p>
          <a:p>
            <a:r>
              <a:rPr lang="nl-NL" dirty="0"/>
              <a:t>Het gaat om het verzamelen van formele en informele informatie over het leerproces van leerlingen. Verschillende vormen van informatie verzamelen zijn noodzakelijk om complexiteit van leren op alle niveaus goed in kaart te kunnen brengen. Het gaat om het continu passende en behapbare feedback geven en ontvangen op het niveau van de klas en de leerling, om het leren te verbeteren. Dit kan leiden tot meer motivatie, eigenaarschap en zelfregulatie bij leerlingen. Tevens kan het leiden tot beter onderwijs en betere leerprestaties.</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17</a:t>
            </a:fld>
            <a:endParaRPr lang="nl-NL"/>
          </a:p>
        </p:txBody>
      </p:sp>
    </p:spTree>
    <p:extLst>
      <p:ext uri="{BB962C8B-B14F-4D97-AF65-F5344CB8AC3E}">
        <p14:creationId xmlns:p14="http://schemas.microsoft.com/office/powerpoint/2010/main" val="26306284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t>Het gaat om het verzamelen van formele en informele informatie over het leerproces van leerlingen. Verschillende vormen van informatie verzamelen zijn noodzakelijk om complexiteit van leren op alle niveaus goed in kaart te kunnen brengen. Het gaat om het continu passende en behapbare feedback geven en ontvangen op het niveau van de klas en de leerling, om het leren te verbeteren. Dit kan leiden tot meer motivatie, eigenaarschap en zelfregulatie bij leerlingen. Tevens kan het leiden tot beter onderwijs en betere leerprestaties.</a:t>
            </a:r>
          </a:p>
          <a:p>
            <a:endParaRPr lang="nl-NL" dirty="0"/>
          </a:p>
          <a:p>
            <a:r>
              <a:rPr lang="nl-NL" dirty="0"/>
              <a:t>Mits goed uitgevoerd (randvoorwaarden) is formatief evalueren effectief, en leidt het tot gemotiveerde leerlingen die zich eigenaar voelen van hun eigen leren en hun leren in zekere mate kunnen vormgeven en (bij)sturen met hulp van de docent. Veel literatuur laat ook zien dat formatief evalueren – en bijv. het geven van feedback niet altijd effectief is. Bijv. als niet de juiste vragen worden gesteld, als fases in de FT-</a:t>
            </a:r>
            <a:r>
              <a:rPr lang="nl-NL" dirty="0" err="1"/>
              <a:t>cylus</a:t>
            </a:r>
            <a:r>
              <a:rPr lang="nl-NL" dirty="0"/>
              <a:t> worden overgeslagen (</a:t>
            </a:r>
            <a:r>
              <a:rPr lang="nl-NL" dirty="0" err="1"/>
              <a:t>Gulikers</a:t>
            </a:r>
            <a:r>
              <a:rPr lang="nl-NL" dirty="0"/>
              <a:t> &amp; Baartman, 2017) of als feedback vooral gericht is op de persoon en niet ook op product, proces en zelfregulatie (</a:t>
            </a:r>
            <a:r>
              <a:rPr lang="nl-NL" dirty="0" err="1"/>
              <a:t>Hattie</a:t>
            </a:r>
            <a:r>
              <a:rPr lang="nl-NL" dirty="0"/>
              <a:t> &amp; </a:t>
            </a:r>
            <a:r>
              <a:rPr lang="nl-NL" dirty="0" err="1"/>
              <a:t>Timperley</a:t>
            </a:r>
            <a:r>
              <a:rPr lang="nl-NL" dirty="0"/>
              <a:t>, 2007).</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18</a:t>
            </a:fld>
            <a:endParaRPr lang="nl-NL"/>
          </a:p>
        </p:txBody>
      </p:sp>
    </p:spTree>
    <p:extLst>
      <p:ext uri="{BB962C8B-B14F-4D97-AF65-F5344CB8AC3E}">
        <p14:creationId xmlns:p14="http://schemas.microsoft.com/office/powerpoint/2010/main" val="3208816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Belangrijk is om hier studenten mee te geven dat de definitie van toetsen = informatie verzamelen veel breder is dan we vaak horen/beseffen.</a:t>
            </a:r>
          </a:p>
          <a:p>
            <a:pPr marL="171450" indent="-171450">
              <a:buFont typeface="Arial" panose="020B0604020202020204" pitchFamily="34" charset="0"/>
              <a:buChar char="•"/>
            </a:pPr>
            <a:r>
              <a:rPr lang="nl-NL" dirty="0"/>
              <a:t>Je kan dus informeel informatie verzamelen, door bijvoorbeeld vragen te stellen tijdens je les. Je kan ook formeel informatie verzamelen, door bijvoorbeeld een proefwerk af te nemen. Het gebruik van informeel toetsen noemen we assessment for </a:t>
            </a:r>
            <a:r>
              <a:rPr lang="nl-NL" dirty="0" err="1"/>
              <a:t>learning</a:t>
            </a:r>
            <a:r>
              <a:rPr lang="nl-NL" dirty="0"/>
              <a:t>. Het gebruik van formeel informatie verzamelen ook wel opbrengstgericht werken of datagebruik.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De genoemde publicatie uit 2015 is een Engelse wetenschappelijke publicatie, de publicatie van 2017 is een meer toegepaste Nederlandse variant. </a:t>
            </a:r>
          </a:p>
          <a:p>
            <a:pPr marL="171450" indent="-171450">
              <a:buFont typeface="Arial" panose="020B0604020202020204" pitchFamily="34" charset="0"/>
              <a:buChar char="•"/>
            </a:pPr>
            <a:endParaRPr lang="nl-NL" dirty="0"/>
          </a:p>
          <a:p>
            <a:pPr marL="171450" indent="-1714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19</a:t>
            </a:fld>
            <a:endParaRPr lang="nl-NL"/>
          </a:p>
        </p:txBody>
      </p:sp>
    </p:spTree>
    <p:extLst>
      <p:ext uri="{BB962C8B-B14F-4D97-AF65-F5344CB8AC3E}">
        <p14:creationId xmlns:p14="http://schemas.microsoft.com/office/powerpoint/2010/main" val="3980103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sz="1100" dirty="0"/>
              <a:t>Deze hoor-/werkcolleges bevatten de basisstof die we als groep van lerarenopleiders en experts</a:t>
            </a:r>
            <a:r>
              <a:rPr lang="nl-NL" sz="1100" baseline="0" dirty="0"/>
              <a:t> in bijeenkomsten hebben vastgesteld. De stof en bijbehorende verwerkingsopdrachten zijn verdeeld in twee delen: een theoretisch deel met verwerking en een praktisch deel met verwerking, waarbij gereflecteerd wordt op eigen kennis en vaardigheden t.a.v. formatief evalueren in de onderwijspraktijk.</a:t>
            </a:r>
          </a:p>
          <a:p>
            <a:endParaRPr lang="nl-NL" sz="1100" baseline="0" dirty="0"/>
          </a:p>
          <a:p>
            <a:r>
              <a:rPr lang="nl-NL" sz="1100" b="1" baseline="0" dirty="0"/>
              <a:t>Doel colleges</a:t>
            </a:r>
          </a:p>
          <a:p>
            <a:r>
              <a:rPr lang="nl-NL" sz="1100" baseline="0" dirty="0"/>
              <a:t>Het doel van deze colleges is niet enkel inzicht geven in kennis en vaardigheden die nodig zijn om formatief evalueren als docent in de praktijk te brengen, maar ook om de formatieve denk- en handelswijze ook zelf in de praktijk te brengen. De wijze waarop deze colleges zijn vormgegeven, laten het cyclische proces van formatief evalueren ervaren. </a:t>
            </a:r>
          </a:p>
          <a:p>
            <a:endParaRPr lang="nl-NL" sz="1100" baseline="0" dirty="0"/>
          </a:p>
          <a:p>
            <a:r>
              <a:rPr lang="nl-NL" sz="1100" b="1" baseline="0" dirty="0"/>
              <a:t>Doelgroep</a:t>
            </a:r>
          </a:p>
          <a:p>
            <a:r>
              <a:rPr lang="nl-NL" sz="1100" baseline="0" dirty="0"/>
              <a:t>Deze hoor-/werkcolleges zijn primair ontwikkeld voor lerarenopleiders die studenten lesgeven op eerste- en tweedegraads lerarenopleidingen, zowel generiek (onderwijskunde bijv.) als vakspecifiek (Nederlands, aardrijkskunde etc.). Deze colleges zijn ook geschikt voor pabo- en mbo-opleiders, hoewel de terminologie (docent, leraar, leerkracht) en de voorbeelden dan wel tegen het licht gehouden dienen te worden. Op formatiefevalueren.slo.nl is ook een pagina voor primair onderwijs, met daarop voorbeelden, een FE-scan, en verschillende werkvormen om als team aan de slag te gaan met formatief evalueren: https://slo.nl/thema/meer/formatief-evalueren/leraar-po/</a:t>
            </a:r>
          </a:p>
          <a:p>
            <a:endParaRPr lang="nl-NL" sz="1100" baseline="0" dirty="0"/>
          </a:p>
          <a:p>
            <a:r>
              <a:rPr lang="nl-NL" sz="1100" b="1" baseline="0" dirty="0"/>
              <a:t>Duur/aantal colleges</a:t>
            </a:r>
          </a:p>
          <a:p>
            <a:r>
              <a:rPr lang="nl-NL" sz="1100" baseline="0" dirty="0"/>
              <a:t>De stof en uitwerking is ongeveer ontwikkeld met in het achterhoofd 2 colleges van 3 uur, 2 dagdelen of 4 colleges van 1,5 uur. Afhankelijk van waar je als lerarenopleider/ lerarenopleiding de aandacht op wilt leggen, kun je de stof inkorten, dan wel uitbreiden. Bijv. wel/geen uitgebreide bespreking van verschillende </a:t>
            </a:r>
            <a:r>
              <a:rPr lang="nl-NL" sz="1100" baseline="0" dirty="0" err="1"/>
              <a:t>toetsdoelen</a:t>
            </a:r>
            <a:r>
              <a:rPr lang="nl-NL" sz="1100" baseline="0" dirty="0"/>
              <a:t> (</a:t>
            </a:r>
            <a:r>
              <a:rPr lang="nl-NL" sz="1100" baseline="0" dirty="0" err="1"/>
              <a:t>summatief</a:t>
            </a:r>
            <a:r>
              <a:rPr lang="nl-NL" sz="1100" baseline="0" dirty="0"/>
              <a:t>, formatief), wel/geen aparte bespreking van elke strategie van formatief evalueren etc.</a:t>
            </a:r>
          </a:p>
          <a:p>
            <a:endParaRPr lang="nl-NL" sz="1100" baseline="0" dirty="0"/>
          </a:p>
          <a:p>
            <a:r>
              <a:rPr lang="nl-NL" sz="1100" b="1" baseline="0" dirty="0"/>
              <a:t>Voorbereiding</a:t>
            </a:r>
          </a:p>
          <a:p>
            <a:r>
              <a:rPr lang="nl-NL" sz="1100" b="0" baseline="0" dirty="0"/>
              <a:t>Ter voorbereiding kun je studenten vragen een of meerdere van de artikelen te lezen die zijn gebruikt voor deze collegereeks. De publicatie ‘Formatief evalueren in het voortgezet onderwijs: werken aan groei’ (SLO, 2020) is daarbij een concrete publicatie waarin theorie incl. praktijkvoorbeelden in het vo worden gecombineerd. Zie Aan de slag op formatiefevalueren.slo.nl (ingang leraar vmbo of leraar havo/vwo).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a:t>
            </a:fld>
            <a:endParaRPr lang="nl-NL"/>
          </a:p>
        </p:txBody>
      </p:sp>
    </p:spTree>
    <p:extLst>
      <p:ext uri="{BB962C8B-B14F-4D97-AF65-F5344CB8AC3E}">
        <p14:creationId xmlns:p14="http://schemas.microsoft.com/office/powerpoint/2010/main" val="3497275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Informeel toetsen is een onderdeel van je dagelijkse lespraktijk. Tijdens je les ben je continu op zoek naar informatie over het leerproces van je leerlingen. Dit doe je door de leerlingen te observeren, door vragen te stellen, door discussies aan te gaan enz. </a:t>
            </a:r>
          </a:p>
          <a:p>
            <a:pPr marL="171450" indent="-171450">
              <a:buFont typeface="Arial" panose="020B0604020202020204" pitchFamily="34" charset="0"/>
              <a:buChar char="•"/>
            </a:pPr>
            <a:r>
              <a:rPr lang="nl-NL" dirty="0"/>
              <a:t>Welke informele toetsen gebruik jij? En wat doe je er mee t.b.v. het leerproces van de leerlingen?</a:t>
            </a:r>
          </a:p>
          <a:p>
            <a:pPr marL="171450" indent="-171450">
              <a:buFont typeface="Arial" panose="020B0604020202020204" pitchFamily="34" charset="0"/>
              <a:buChar char="•"/>
            </a:pPr>
            <a:r>
              <a:rPr lang="nl-NL" dirty="0"/>
              <a:t>Om studenten meer inzicht in de informele mogelijkheden te geven, is de publicatie ‘19 werkvormen: hoe weet ik waar mijn leerlingen staan’ (SLO, 2018) een inspirerend document met werkvormen aan het begin, tijdens en einde van de les om zicht op leren te krijgen. https://slo.nl/publish/pages/11974/fe_hoe_weet_ik_waar_zij_staan.pdf</a:t>
            </a:r>
          </a:p>
          <a:p>
            <a:pPr marL="171450" indent="-1714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20</a:t>
            </a:fld>
            <a:endParaRPr lang="nl-NL"/>
          </a:p>
        </p:txBody>
      </p:sp>
    </p:spTree>
    <p:extLst>
      <p:ext uri="{BB962C8B-B14F-4D97-AF65-F5344CB8AC3E}">
        <p14:creationId xmlns:p14="http://schemas.microsoft.com/office/powerpoint/2010/main" val="2903861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Bij opbrengstgericht werken gaat het om het gebruiken van formele toetsen, zoals proefwerken en </a:t>
            </a:r>
            <a:r>
              <a:rPr lang="nl-NL" dirty="0" err="1"/>
              <a:t>so’s</a:t>
            </a:r>
            <a:r>
              <a:rPr lang="nl-NL" dirty="0"/>
              <a:t>. Ook deze toetsen geven je veel informatie over het leerproces van leerlingen, maar deze worden minder vaak afgenomen dan informele toetsen tijdens de les. Uiteindelijk gaat het om het vinden van een balans tussen deze formele en informele toetsen, waarbij interpretatie en gebruik ervan om het onderwijs te verbeteren essentieel is.</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21</a:t>
            </a:fld>
            <a:endParaRPr lang="nl-NL"/>
          </a:p>
        </p:txBody>
      </p:sp>
    </p:spTree>
    <p:extLst>
      <p:ext uri="{BB962C8B-B14F-4D97-AF65-F5344CB8AC3E}">
        <p14:creationId xmlns:p14="http://schemas.microsoft.com/office/powerpoint/2010/main" val="27018553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Instructie:</a:t>
            </a:r>
          </a:p>
          <a:p>
            <a:pPr marL="171450" indent="-171450">
              <a:buFont typeface="Arial" panose="020B0604020202020204" pitchFamily="34" charset="0"/>
              <a:buChar char="•"/>
            </a:pPr>
            <a:r>
              <a:rPr lang="nl-NL" dirty="0"/>
              <a:t>Neem post-</a:t>
            </a:r>
            <a:r>
              <a:rPr lang="nl-NL" dirty="0" err="1"/>
              <a:t>it's</a:t>
            </a:r>
            <a:r>
              <a:rPr lang="nl-NL" dirty="0"/>
              <a:t> mee.</a:t>
            </a:r>
          </a:p>
          <a:p>
            <a:pPr marL="171450" indent="-171450">
              <a:buFont typeface="Arial" panose="020B0604020202020204" pitchFamily="34" charset="0"/>
              <a:buChar char="•"/>
            </a:pPr>
            <a:r>
              <a:rPr lang="nl-NL" dirty="0"/>
              <a:t>Neem iets mee waar studenten de post-</a:t>
            </a:r>
            <a:r>
              <a:rPr lang="nl-NL" dirty="0" err="1"/>
              <a:t>its</a:t>
            </a:r>
            <a:r>
              <a:rPr lang="nl-NL" dirty="0"/>
              <a:t> op kunnen plakken of zet deze lijn op het digibord/whiteboard. </a:t>
            </a:r>
          </a:p>
          <a:p>
            <a:pPr marL="171450" indent="-171450">
              <a:buFont typeface="Arial" panose="020B0604020202020204" pitchFamily="34" charset="0"/>
              <a:buChar char="•"/>
            </a:pPr>
            <a:r>
              <a:rPr lang="nl-NL" dirty="0"/>
              <a:t>Eventueel: neem enkele voorbeelden mee op post-</a:t>
            </a:r>
            <a:r>
              <a:rPr lang="nl-NL" dirty="0" err="1"/>
              <a:t>its</a:t>
            </a:r>
            <a:r>
              <a:rPr lang="nl-NL" dirty="0"/>
              <a:t>, zoals vragen stellen, proefwerk, mondeling etc. die studenten ook een plek geven op de lijn.</a:t>
            </a:r>
          </a:p>
          <a:p>
            <a:pPr marL="171450" indent="-171450">
              <a:buFont typeface="Arial" panose="020B0604020202020204" pitchFamily="34" charset="0"/>
              <a:buChar char="•"/>
            </a:pPr>
            <a:r>
              <a:rPr lang="nl-NL" dirty="0"/>
              <a:t>Bespreek met studenten de opbrengsten. Ga na waar de meeste post-its worden geplakt, wat de diversiteit is, wat studenten zelf ervaren als waar ze het meeste mee te maken krijgen of in hun eigen lessen doen (tijdens stages).</a:t>
            </a:r>
          </a:p>
          <a:p>
            <a:endParaRPr lang="nl-NL" dirty="0"/>
          </a:p>
          <a:p>
            <a:r>
              <a:rPr lang="nl-NL" b="1" dirty="0"/>
              <a:t>Toelichting:</a:t>
            </a:r>
          </a:p>
          <a:p>
            <a:pPr marL="171450" indent="-171450">
              <a:buFont typeface="Arial" panose="020B0604020202020204" pitchFamily="34" charset="0"/>
              <a:buChar char="•"/>
            </a:pPr>
            <a:r>
              <a:rPr lang="nl-NL" dirty="0"/>
              <a:t>Het gaat hier over het verzamelen van informatie over het leren van studenten.</a:t>
            </a:r>
          </a:p>
          <a:p>
            <a:pPr marL="171450" indent="-171450">
              <a:buFont typeface="Arial" panose="020B0604020202020204" pitchFamily="34" charset="0"/>
              <a:buChar char="•"/>
            </a:pPr>
            <a:r>
              <a:rPr lang="nl-NL" dirty="0"/>
              <a:t>Vaak is er de discussie over het verschil tussen formatief evalueren en goed lesgeven. Accenten bij de eerste: cyclisch proces, doelgerichte benadering en handelen op basis van verzamelde informatie.</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22</a:t>
            </a:fld>
            <a:endParaRPr lang="nl-NL"/>
          </a:p>
        </p:txBody>
      </p:sp>
    </p:spTree>
    <p:extLst>
      <p:ext uri="{BB962C8B-B14F-4D97-AF65-F5344CB8AC3E}">
        <p14:creationId xmlns:p14="http://schemas.microsoft.com/office/powerpoint/2010/main" val="280670331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Aan de Universiteit Twente is kleinschalig onderzocht van welke formele en informele </a:t>
            </a:r>
            <a:r>
              <a:rPr lang="nl-NL" dirty="0" err="1"/>
              <a:t>toetsvormen</a:t>
            </a:r>
            <a:r>
              <a:rPr lang="nl-NL" dirty="0"/>
              <a:t> docenten in het VO zoal gebruik maken. In dit figuur zien jullie de resultaten van 12 docenten. Al deze docenten maken gebruik van de pen-en-papier toetsen, zoals proefwerken. Ook stelt iedere docenten uiteraard vragen in de klas. Er wordt minder gebruik gemaakt van portfolio’s, vragenlijsten, praktische opdrachten en digitale toetsen. </a:t>
            </a:r>
          </a:p>
          <a:p>
            <a:pPr marL="171450" indent="-171450">
              <a:buFont typeface="Arial" panose="020B0604020202020204" pitchFamily="34" charset="0"/>
              <a:buChar char="•"/>
            </a:pPr>
            <a:r>
              <a:rPr lang="nl-NL" dirty="0"/>
              <a:t>Verwerkingsopdracht: vergelijk de uitkomsten met de </a:t>
            </a:r>
            <a:r>
              <a:rPr lang="nl-NL" dirty="0" err="1"/>
              <a:t>toetsvormen</a:t>
            </a:r>
            <a:r>
              <a:rPr lang="nl-NL" dirty="0"/>
              <a:t> op de post-</a:t>
            </a:r>
            <a:r>
              <a:rPr lang="nl-NL" dirty="0" err="1"/>
              <a:t>it's</a:t>
            </a:r>
            <a:r>
              <a:rPr lang="nl-NL" dirty="0"/>
              <a:t>. Wat valt op? Hoe verhouden </a:t>
            </a:r>
            <a:r>
              <a:rPr lang="nl-NL" dirty="0">
                <a:solidFill>
                  <a:srgbClr val="FF0000"/>
                </a:solidFill>
              </a:rPr>
              <a:t>het/een</a:t>
            </a:r>
            <a:r>
              <a:rPr lang="nl-NL" dirty="0"/>
              <a:t> aantal digitale toetsen uit dit onderzoek zich tot de ervaringen van de studenten? Wat verstaan we onder digitale toetsen? Ook vragen via </a:t>
            </a:r>
            <a:r>
              <a:rPr lang="nl-NL" dirty="0" err="1"/>
              <a:t>Kahoot</a:t>
            </a:r>
            <a:r>
              <a:rPr lang="nl-NL" dirty="0"/>
              <a:t> bijv.?</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23</a:t>
            </a:fld>
            <a:endParaRPr lang="nl-NL"/>
          </a:p>
        </p:txBody>
      </p:sp>
    </p:spTree>
    <p:extLst>
      <p:ext uri="{BB962C8B-B14F-4D97-AF65-F5344CB8AC3E}">
        <p14:creationId xmlns:p14="http://schemas.microsoft.com/office/powerpoint/2010/main" val="40081865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24</a:t>
            </a:fld>
            <a:endParaRPr lang="nl-NL"/>
          </a:p>
        </p:txBody>
      </p:sp>
    </p:spTree>
    <p:extLst>
      <p:ext uri="{BB962C8B-B14F-4D97-AF65-F5344CB8AC3E}">
        <p14:creationId xmlns:p14="http://schemas.microsoft.com/office/powerpoint/2010/main" val="2461273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25</a:t>
            </a:fld>
            <a:endParaRPr lang="nl-NL"/>
          </a:p>
        </p:txBody>
      </p:sp>
    </p:spTree>
    <p:extLst>
      <p:ext uri="{BB962C8B-B14F-4D97-AF65-F5344CB8AC3E}">
        <p14:creationId xmlns:p14="http://schemas.microsoft.com/office/powerpoint/2010/main" val="1479082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Bij formatief evalueren spelen de docent, de medeleerling/medestudent en de leerling/student zelf een belangrijke rol. </a:t>
            </a:r>
          </a:p>
          <a:p>
            <a:pPr marL="171450" indent="-171450">
              <a:buFont typeface="Arial" panose="020B0604020202020204" pitchFamily="34" charset="0"/>
              <a:buChar char="•"/>
            </a:pPr>
            <a:r>
              <a:rPr lang="nl-NL" dirty="0"/>
              <a:t>De eerste belangrijke vraag is: waar werkt de leerling naartoe? Hierbij gaat het om wat we feed up noemen: de leerdoelen en succescriteria. Beide zijn essentieel. Een leerdoel kan bijvoorbeeld zijn 'het schrijven van een introductie voor een essay'. Echter, zonder succescriteria m.b.t. afstemming doel, publiek, woordenschat, structuur, is dit te globaal. </a:t>
            </a:r>
          </a:p>
          <a:p>
            <a:pPr marL="171450" indent="-171450">
              <a:buFont typeface="Arial" panose="020B0604020202020204" pitchFamily="34" charset="0"/>
              <a:buChar char="•"/>
            </a:pPr>
            <a:r>
              <a:rPr lang="nl-NL" dirty="0"/>
              <a:t>Als de leerdoelen en succescriteria duidelijk zijn, kun je informatie verzamelen m.b.t. waar de leerling staat ten opzichte van deze leerdoelen en succescriteria. Dit doe je door middel van formeel en informeel toetsen. Deze fase noemen Black en </a:t>
            </a:r>
            <a:r>
              <a:rPr lang="nl-NL" dirty="0" err="1"/>
              <a:t>Wiliam</a:t>
            </a:r>
            <a:r>
              <a:rPr lang="nl-NL" dirty="0"/>
              <a:t> feedback. </a:t>
            </a:r>
          </a:p>
          <a:p>
            <a:pPr marL="171450" indent="-171450">
              <a:buFont typeface="Arial" panose="020B0604020202020204" pitchFamily="34" charset="0"/>
              <a:buChar char="•"/>
            </a:pPr>
            <a:r>
              <a:rPr lang="nl-NL" dirty="0"/>
              <a:t>De volgende fase, die Black en </a:t>
            </a:r>
            <a:r>
              <a:rPr lang="nl-NL" dirty="0" err="1"/>
              <a:t>Wiliam</a:t>
            </a:r>
            <a:r>
              <a:rPr lang="nl-NL" dirty="0"/>
              <a:t> feed forward noemen maar bekende onderzoekers zoals John </a:t>
            </a:r>
            <a:r>
              <a:rPr lang="nl-NL" dirty="0" err="1"/>
              <a:t>Hattie</a:t>
            </a:r>
            <a:r>
              <a:rPr lang="nl-NL" dirty="0"/>
              <a:t> en Helen </a:t>
            </a:r>
            <a:r>
              <a:rPr lang="nl-NL" dirty="0" err="1"/>
              <a:t>Timperely</a:t>
            </a:r>
            <a:r>
              <a:rPr lang="nl-NL" dirty="0"/>
              <a:t> feedback noemen (om het verwarrend te maken), gaat om het daadwerkelijk gebruiken van de verzamelde informatie om het leerproces te verbeteren. Docenten kunnen leerlingen een terugkoppeling geven over hun leren en tips geven m.b.t. hoe nu verder. </a:t>
            </a:r>
          </a:p>
          <a:p>
            <a:pPr marL="171450" indent="-171450">
              <a:buFont typeface="Arial" panose="020B0604020202020204" pitchFamily="34" charset="0"/>
              <a:buChar char="•"/>
            </a:pPr>
            <a:r>
              <a:rPr lang="nl-NL" dirty="0"/>
              <a:t>Echter leerlingen en medeleerlingen kunnen hier ook een rol in spelen, d.m.v. het gebruik van peer- en </a:t>
            </a:r>
            <a:r>
              <a:rPr lang="nl-NL" dirty="0" err="1"/>
              <a:t>self</a:t>
            </a:r>
            <a:r>
              <a:rPr lang="nl-NL" dirty="0"/>
              <a:t>-assessment.</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26</a:t>
            </a:fld>
            <a:endParaRPr lang="nl-NL"/>
          </a:p>
        </p:txBody>
      </p:sp>
    </p:spTree>
    <p:extLst>
      <p:ext uri="{BB962C8B-B14F-4D97-AF65-F5344CB8AC3E}">
        <p14:creationId xmlns:p14="http://schemas.microsoft.com/office/powerpoint/2010/main" val="24052087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Bij formatief evalueren kunnen docenten en studenten dus gebruik maken van vijf strategieën. Dit zijn leerdoelen en succescriteria, vragen stellen en klassikale discussie, feedback, </a:t>
            </a:r>
            <a:r>
              <a:rPr lang="nl-NL" dirty="0" err="1"/>
              <a:t>self</a:t>
            </a:r>
            <a:r>
              <a:rPr lang="nl-NL" dirty="0"/>
              <a:t>-assessment en peer-assessment. Hierbij draait het om de rol van de docent, medeleerling en leerling, waarbij zij allen inzicht proberen te krijgen in waar de leerling naartoe werkt, waar de leerling nu staat, en hoe de leerling daar komt.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27</a:t>
            </a:fld>
            <a:endParaRPr lang="nl-NL"/>
          </a:p>
        </p:txBody>
      </p:sp>
    </p:spTree>
    <p:extLst>
      <p:ext uri="{BB962C8B-B14F-4D97-AF65-F5344CB8AC3E}">
        <p14:creationId xmlns:p14="http://schemas.microsoft.com/office/powerpoint/2010/main" val="17844513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Naast het model van </a:t>
            </a:r>
            <a:r>
              <a:rPr lang="nl-NL" dirty="0" err="1"/>
              <a:t>Wiliam</a:t>
            </a:r>
            <a:r>
              <a:rPr lang="nl-NL" dirty="0"/>
              <a:t> is er ook de formatieve </a:t>
            </a:r>
            <a:r>
              <a:rPr lang="nl-NL" dirty="0" err="1"/>
              <a:t>toetscyclus</a:t>
            </a:r>
            <a:r>
              <a:rPr lang="nl-NL" dirty="0"/>
              <a:t> van Gulikers &amp; Baartman</a:t>
            </a:r>
            <a:r>
              <a:rPr lang="nl-NL" baseline="0" dirty="0"/>
              <a:t> (2017), waarin vijf fasen worden onderscheiden, hoewel niet van elkaar te scheiden want alle vijf de fasen in samenhang omvatten de formatieve </a:t>
            </a:r>
            <a:r>
              <a:rPr lang="nl-NL" baseline="0" dirty="0" err="1"/>
              <a:t>toetscyclus</a:t>
            </a:r>
            <a:r>
              <a:rPr lang="nl-NL" baseline="0" dirty="0"/>
              <a:t>.</a:t>
            </a:r>
          </a:p>
          <a:p>
            <a:pPr marL="171450" indent="-171450">
              <a:buFont typeface="Arial" panose="020B0604020202020204" pitchFamily="34" charset="0"/>
              <a:buChar char="•"/>
            </a:pPr>
            <a:r>
              <a:rPr lang="nl-NL" baseline="0" dirty="0"/>
              <a:t>Fase 1 Verwachtingen verhelderen komt overeen met strategie 1 van </a:t>
            </a:r>
            <a:r>
              <a:rPr lang="nl-NL" baseline="0" dirty="0" err="1"/>
              <a:t>Wiliam</a:t>
            </a:r>
            <a:r>
              <a:rPr lang="nl-NL" baseline="0" dirty="0"/>
              <a:t> (feed up). </a:t>
            </a:r>
          </a:p>
          <a:p>
            <a:pPr marL="171450" indent="-171450">
              <a:buFont typeface="Arial" panose="020B0604020202020204" pitchFamily="34" charset="0"/>
              <a:buChar char="•"/>
            </a:pPr>
            <a:r>
              <a:rPr lang="nl-NL" baseline="0" dirty="0"/>
              <a:t>Fase 2 en 3 worden van elkaar onderscheiden: verzamelen én analyseren/interpreteren, bij </a:t>
            </a:r>
            <a:r>
              <a:rPr lang="nl-NL" baseline="0" dirty="0" err="1"/>
              <a:t>Wiliam</a:t>
            </a:r>
            <a:r>
              <a:rPr lang="nl-NL" baseline="0" dirty="0"/>
              <a:t> Strategie 2 (feedback)</a:t>
            </a:r>
          </a:p>
          <a:p>
            <a:pPr marL="171450" indent="-171450">
              <a:buFont typeface="Arial" panose="020B0604020202020204" pitchFamily="34" charset="0"/>
              <a:buChar char="•"/>
            </a:pPr>
            <a:r>
              <a:rPr lang="nl-NL" baseline="0" dirty="0"/>
              <a:t>Fase 4 en 5 worden ook van elkaar onderscheiden: communiceren over resultaten (terugkijken) en vervolgacties ondernemen (vooruitkijken), bij </a:t>
            </a:r>
            <a:r>
              <a:rPr lang="nl-NL" baseline="0" dirty="0" err="1"/>
              <a:t>Wiliam</a:t>
            </a:r>
            <a:r>
              <a:rPr lang="nl-NL" baseline="0" dirty="0"/>
              <a:t> strategie 3 (feed forward).</a:t>
            </a:r>
          </a:p>
          <a:p>
            <a:endParaRPr lang="nl-NL" baseline="0" dirty="0"/>
          </a:p>
          <a:p>
            <a:r>
              <a:rPr lang="nl-NL" baseline="0" dirty="0"/>
              <a:t>Als verwerkingsopdracht vergelijken studenten (volgende slide) de twee modellen met elkaar: overeenkomsten, verschillen, meerwaarde.</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28</a:t>
            </a:fld>
            <a:endParaRPr lang="nl-NL"/>
          </a:p>
        </p:txBody>
      </p:sp>
    </p:spTree>
    <p:extLst>
      <p:ext uri="{BB962C8B-B14F-4D97-AF65-F5344CB8AC3E}">
        <p14:creationId xmlns:p14="http://schemas.microsoft.com/office/powerpoint/2010/main" val="3583689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Overeenkomsten: wat zouden studenten zoal moeten/kunnen ontdekken:</a:t>
            </a:r>
          </a:p>
          <a:p>
            <a:pPr marL="171450" indent="-171450">
              <a:buFont typeface="Arial" panose="020B0604020202020204" pitchFamily="34" charset="0"/>
              <a:buChar char="•"/>
            </a:pPr>
            <a:r>
              <a:rPr lang="nl-NL" dirty="0"/>
              <a:t>Beide modellen kennen de fasen feed up (strategie 1 </a:t>
            </a:r>
            <a:r>
              <a:rPr lang="nl-NL" dirty="0" err="1"/>
              <a:t>Wiliam</a:t>
            </a:r>
            <a:r>
              <a:rPr lang="nl-NL" dirty="0"/>
              <a:t>, fase 1 Gulikers en Baartman), feedback (strategie 2 </a:t>
            </a:r>
            <a:r>
              <a:rPr lang="nl-NL" dirty="0" err="1"/>
              <a:t>Wiliam</a:t>
            </a:r>
            <a:r>
              <a:rPr lang="nl-NL" dirty="0"/>
              <a:t>, fase 2 en 3 Gulikers en Baartman), feed forward (strategie 3 </a:t>
            </a:r>
            <a:r>
              <a:rPr lang="nl-NL" dirty="0" err="1"/>
              <a:t>Wiliam</a:t>
            </a:r>
            <a:r>
              <a:rPr lang="nl-NL" dirty="0"/>
              <a:t>, fase 4 en 5 Gulikers en Baartman)</a:t>
            </a:r>
          </a:p>
          <a:p>
            <a:pPr marL="171450" indent="-171450">
              <a:buFont typeface="Arial" panose="020B0604020202020204" pitchFamily="34" charset="0"/>
              <a:buChar char="•"/>
            </a:pPr>
            <a:r>
              <a:rPr lang="nl-NL" dirty="0"/>
              <a:t>Beide modellen: startpunt - leerdoelen en succescriteria (zie vorige slide);</a:t>
            </a:r>
          </a:p>
          <a:p>
            <a:pPr marL="171450" indent="-171450">
              <a:buFont typeface="Arial" panose="020B0604020202020204" pitchFamily="34" charset="0"/>
              <a:buChar char="•"/>
            </a:pPr>
            <a:r>
              <a:rPr lang="nl-NL" dirty="0"/>
              <a:t>Beide modellen hebben feedback als belangrijk onderdeel;</a:t>
            </a:r>
          </a:p>
          <a:p>
            <a:pPr marL="171450" indent="-171450">
              <a:buFont typeface="Arial" panose="020B0604020202020204" pitchFamily="34" charset="0"/>
              <a:buChar char="•"/>
            </a:pPr>
            <a:r>
              <a:rPr lang="nl-NL" dirty="0"/>
              <a:t>Beide modellen gebruiken formele en informele methodieken om data te verzamelen.</a:t>
            </a:r>
          </a:p>
          <a:p>
            <a:endParaRPr lang="nl-NL" dirty="0"/>
          </a:p>
          <a:p>
            <a:r>
              <a:rPr lang="nl-NL" b="1" dirty="0"/>
              <a:t>Verschillen:</a:t>
            </a:r>
          </a:p>
          <a:p>
            <a:pPr marL="171450" indent="-171450">
              <a:buFont typeface="Arial" panose="020B0604020202020204" pitchFamily="34" charset="0"/>
              <a:buChar char="•"/>
            </a:pPr>
            <a:r>
              <a:rPr lang="nl-NL" dirty="0" err="1"/>
              <a:t>Wiliam</a:t>
            </a:r>
            <a:r>
              <a:rPr lang="nl-NL" dirty="0"/>
              <a:t> beschrijft losse strategieën, waarbij de verhouding tot elkaar niet zichtbaar is weergegeven, FE-cyclus - cyclisch proces;</a:t>
            </a:r>
          </a:p>
          <a:p>
            <a:pPr marL="171450" indent="-171450">
              <a:buFont typeface="Arial" panose="020B0604020202020204" pitchFamily="34" charset="0"/>
              <a:buChar char="•"/>
            </a:pPr>
            <a:r>
              <a:rPr lang="nl-NL" dirty="0" err="1"/>
              <a:t>Wiliam</a:t>
            </a:r>
            <a:r>
              <a:rPr lang="nl-NL" dirty="0"/>
              <a:t> geeft concretere strategieën (hoe iets te doen) dan de FE-cyclus (zegt meer wat je zou moeten doen);</a:t>
            </a:r>
          </a:p>
          <a:p>
            <a:pPr marL="171450" indent="-171450">
              <a:buFont typeface="Arial" panose="020B0604020202020204" pitchFamily="34" charset="0"/>
              <a:buChar char="•"/>
            </a:pPr>
            <a:r>
              <a:rPr lang="nl-NL" dirty="0" err="1"/>
              <a:t>Wiliam</a:t>
            </a:r>
            <a:r>
              <a:rPr lang="nl-NL" dirty="0"/>
              <a:t> heeft veel aandacht voor (mede)student; FE focust op rol/handelen van docent (echter, docenten die de student meer actief kunnen inzetten krijgen een effectievere FE);</a:t>
            </a:r>
          </a:p>
          <a:p>
            <a:pPr marL="171450" indent="-171450">
              <a:buFont typeface="Arial" panose="020B0604020202020204" pitchFamily="34" charset="0"/>
              <a:buChar char="•"/>
            </a:pPr>
            <a:r>
              <a:rPr lang="nl-NL" dirty="0" err="1"/>
              <a:t>Wiliam</a:t>
            </a:r>
            <a:r>
              <a:rPr lang="nl-NL" dirty="0"/>
              <a:t> gericht op FE om zelfregulatie te stimuleren, FT-cyclus is hier neutraler (FE kan ook als doel hebben om kennisontwikkeling richting </a:t>
            </a:r>
            <a:r>
              <a:rPr lang="nl-NL" dirty="0" err="1"/>
              <a:t>summatieve</a:t>
            </a:r>
            <a:r>
              <a:rPr lang="nl-NL" dirty="0"/>
              <a:t> toets te stimuleren);</a:t>
            </a:r>
          </a:p>
          <a:p>
            <a:pPr marL="171450" indent="-171450">
              <a:buFont typeface="Arial" panose="020B0604020202020204" pitchFamily="34" charset="0"/>
              <a:buChar char="•"/>
            </a:pPr>
            <a:r>
              <a:rPr lang="nl-NL" dirty="0"/>
              <a:t>Fase 3 (analyse) en fase 5 (concrete vervolg acties ondernemen door student en/of docent) van de FE-cyclus komen niet echt terug in </a:t>
            </a:r>
            <a:r>
              <a:rPr lang="nl-NL" dirty="0" err="1"/>
              <a:t>Wiliam</a:t>
            </a:r>
            <a:r>
              <a:rPr lang="nl-NL" dirty="0"/>
              <a:t>.</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29</a:t>
            </a:fld>
            <a:endParaRPr lang="nl-NL"/>
          </a:p>
        </p:txBody>
      </p:sp>
    </p:spTree>
    <p:extLst>
      <p:ext uri="{BB962C8B-B14F-4D97-AF65-F5344CB8AC3E}">
        <p14:creationId xmlns:p14="http://schemas.microsoft.com/office/powerpoint/2010/main" val="997025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Deel 1 gaat over de doelen van toetsen, waarbij twee belangrijke doelen worden besproken: </a:t>
            </a:r>
            <a:r>
              <a:rPr lang="nl-NL" dirty="0" err="1"/>
              <a:t>summatief</a:t>
            </a:r>
            <a:r>
              <a:rPr lang="nl-NL" dirty="0"/>
              <a:t> toetsen en formatief evalueren. Daarna zoomen</a:t>
            </a:r>
            <a:r>
              <a:rPr lang="nl-NL" baseline="0" dirty="0"/>
              <a:t> we dieper in op formatief </a:t>
            </a:r>
            <a:r>
              <a:rPr lang="nl-NL" dirty="0"/>
              <a:t>evalueren</a:t>
            </a:r>
            <a:r>
              <a:rPr lang="nl-NL" baseline="0" dirty="0"/>
              <a:t>, waarbij zowel informeel als formeel verzamelen van data aan bod komt.</a:t>
            </a:r>
          </a:p>
          <a:p>
            <a:endParaRPr lang="nl-NL" baseline="0" dirty="0"/>
          </a:p>
          <a:p>
            <a:r>
              <a:rPr lang="nl-NL" b="1" baseline="0" dirty="0"/>
              <a:t>Let op: </a:t>
            </a:r>
            <a:r>
              <a:rPr lang="nl-NL" b="0" baseline="0" dirty="0"/>
              <a:t>we hebben gekozen voor de naam formatief </a:t>
            </a:r>
            <a:r>
              <a:rPr lang="nl-NL" dirty="0"/>
              <a:t>evalueren</a:t>
            </a:r>
            <a:r>
              <a:rPr lang="nl-NL" b="0" baseline="0" dirty="0"/>
              <a:t>. Er worden vele benamingen gebruikt: formatief evalueren, formatief lesgeven, </a:t>
            </a:r>
            <a:r>
              <a:rPr lang="nl-NL" b="0" baseline="0" dirty="0" err="1"/>
              <a:t>formative</a:t>
            </a:r>
            <a:r>
              <a:rPr lang="nl-NL" b="0" baseline="0" dirty="0"/>
              <a:t> assessment, formatief handelen etc. Het belangrijkste wat we voor ogen hebben is een juiste invulling en uitwerking van wat we bedoelen: zicht op de ontwikkeling van studenten door informele en formele activiteiten uit te voeren, te interpreteren en te gebruiken om verder leren vorm te geven.</a:t>
            </a:r>
            <a:endParaRPr lang="nl-NL" b="1"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a:t>
            </a:fld>
            <a:endParaRPr lang="nl-NL"/>
          </a:p>
        </p:txBody>
      </p:sp>
    </p:spTree>
    <p:extLst>
      <p:ext uri="{BB962C8B-B14F-4D97-AF65-F5344CB8AC3E}">
        <p14:creationId xmlns:p14="http://schemas.microsoft.com/office/powerpoint/2010/main" val="88101236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Ter afronding van deel 1 hebben we twee mogelijkheden opgenomen: het spelen van het kaartspel (huidige slide) en het formuleren van succescriteria bij de leerdoelen van het college en het invullen van een exit card (feedback in de vorm van </a:t>
            </a:r>
            <a:r>
              <a:rPr lang="nl-NL" dirty="0" err="1"/>
              <a:t>self</a:t>
            </a:r>
            <a:r>
              <a:rPr lang="nl-NL" dirty="0"/>
              <a:t>-assessment) n.a.v. de leerdoelen (volgende 2 slides). Hier is keuze mogelijk. </a:t>
            </a:r>
          </a:p>
          <a:p>
            <a:endParaRPr lang="nl-NL" dirty="0"/>
          </a:p>
          <a:p>
            <a:r>
              <a:rPr lang="nl-NL" b="1" dirty="0"/>
              <a:t>Toelichting kaartspel</a:t>
            </a:r>
          </a:p>
          <a:p>
            <a:r>
              <a:rPr lang="nl-NL" dirty="0"/>
              <a:t>Dit kaartspel bevat ongeveer 40 kaarten. Ter voorbereiding:</a:t>
            </a:r>
          </a:p>
          <a:p>
            <a:pPr marL="171450" indent="-171450">
              <a:buFont typeface="Arial" panose="020B0604020202020204" pitchFamily="34" charset="0"/>
              <a:buChar char="•"/>
            </a:pPr>
            <a:r>
              <a:rPr lang="nl-NL" dirty="0"/>
              <a:t>Bepaal of studenten alle kaarten krijgen, of dat je er een aantal selecteert (bepaalde categorie/soort of aantal per categorie/soort)</a:t>
            </a:r>
          </a:p>
          <a:p>
            <a:pPr marL="171450" indent="-171450">
              <a:buFont typeface="Arial" panose="020B0604020202020204" pitchFamily="34" charset="0"/>
              <a:buChar char="•"/>
            </a:pPr>
            <a:r>
              <a:rPr lang="nl-NL" dirty="0"/>
              <a:t>Leg het doel uit van het spel + benadruk dat de valkuil is om bij 1 of 2 kaarten een half uur stil te staan, terwijl juist de kracht zit in het bespreken van een heel aantal kaarten binnen de groep. Dus zet aan tot 'actie in de taxi’. </a:t>
            </a:r>
          </a:p>
          <a:p>
            <a:pPr marL="171450" indent="-171450">
              <a:buFont typeface="Arial" panose="020B0604020202020204" pitchFamily="34" charset="0"/>
              <a:buChar char="•"/>
            </a:pPr>
            <a:endParaRPr lang="nl-NL" dirty="0"/>
          </a:p>
          <a:p>
            <a:pPr marL="0" indent="0">
              <a:buFont typeface="Arial" panose="020B0604020202020204" pitchFamily="34" charset="0"/>
              <a:buNone/>
            </a:pPr>
            <a:r>
              <a:rPr lang="nl-NL" b="1" dirty="0"/>
              <a:t>Kaartspellen</a:t>
            </a:r>
          </a:p>
          <a:p>
            <a:pPr marL="171450" indent="-171450">
              <a:buFont typeface="Arial" panose="020B0604020202020204" pitchFamily="34" charset="0"/>
              <a:buChar char="•"/>
            </a:pPr>
            <a:r>
              <a:rPr lang="nl-NL" b="0" dirty="0"/>
              <a:t>De VO-variant In gesprek over de FE-cyclus is te downloaden op https://slo.nl/thema/meer/formatief-evalueren/schoolleider-vo/slag/</a:t>
            </a:r>
          </a:p>
          <a:p>
            <a:pPr marL="171450" indent="-171450">
              <a:buFont typeface="Arial" panose="020B0604020202020204" pitchFamily="34" charset="0"/>
              <a:buChar char="•"/>
            </a:pPr>
            <a:r>
              <a:rPr lang="nl-NL" b="0" dirty="0"/>
              <a:t>De HO-variant is te downloaden op https://lerenvantoetsen.nl/wp-content/uploads/2018/05/Kaartspel-formatieve-toetscyclus-materialen.pdf en de uitleg op https://lerenvantoetsen.nl/wp-content/uploads/2018/05/Kaartspel-formatieve-toetscyclus-werkvorm.pdf</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30</a:t>
            </a:fld>
            <a:endParaRPr lang="nl-NL"/>
          </a:p>
        </p:txBody>
      </p:sp>
    </p:spTree>
    <p:extLst>
      <p:ext uri="{BB962C8B-B14F-4D97-AF65-F5344CB8AC3E}">
        <p14:creationId xmlns:p14="http://schemas.microsoft.com/office/powerpoint/2010/main" val="1973302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Als de leerdoelen en succescriteria helder zijn, is het tijd om informatie te verzamelen over waar de leerlingen staan ten opzichte van deze leerdoelen na dit/deze college(s). Dit kan door formeel en informeel informatie te verzamelen (toetsen). </a:t>
            </a:r>
          </a:p>
          <a:p>
            <a:pPr marL="171450" indent="-171450">
              <a:buFont typeface="Arial" panose="020B0604020202020204" pitchFamily="34" charset="0"/>
              <a:buChar char="•"/>
            </a:pPr>
            <a:r>
              <a:rPr lang="nl-NL" dirty="0"/>
              <a:t>Een manier om deze informatie te verzamelen is door de inzet van exit cards. Hierbij laat je iedere leerling zichzelf scoren op de gestelde leerdoelen en succescriteria. Wij gaan dit nu doen voor dit college. </a:t>
            </a:r>
          </a:p>
          <a:p>
            <a:pPr marL="171450" indent="-171450">
              <a:buFont typeface="Arial" panose="020B0604020202020204" pitchFamily="34" charset="0"/>
              <a:buChar char="•"/>
            </a:pPr>
            <a:r>
              <a:rPr lang="nl-NL" dirty="0"/>
              <a:t>Onze leerdoelen waren: (1) De student heeft inzicht in de doelen van toetsen: </a:t>
            </a:r>
            <a:r>
              <a:rPr lang="nl-NL" dirty="0" err="1"/>
              <a:t>summatief</a:t>
            </a:r>
            <a:r>
              <a:rPr lang="nl-NL" dirty="0"/>
              <a:t> toetsen en formatief evalueren. (2) De student heeft inzicht in de begrippen rondom formatief evalueren, zoals het cyclisch proces en de rollen daarbij (docent, leerling, medeleerling). </a:t>
            </a:r>
          </a:p>
          <a:p>
            <a:pPr marL="171450" indent="-171450">
              <a:buFont typeface="Arial" panose="020B0604020202020204" pitchFamily="34" charset="0"/>
              <a:buChar char="•"/>
            </a:pPr>
            <a:r>
              <a:rPr lang="nl-NL" dirty="0"/>
              <a:t>Deel de </a:t>
            </a:r>
            <a:r>
              <a:rPr lang="nl-NL" dirty="0" err="1"/>
              <a:t>exitcards</a:t>
            </a:r>
            <a:r>
              <a:rPr lang="nl-NL" dirty="0"/>
              <a:t> (bijvoorbeeld grote post-</a:t>
            </a:r>
            <a:r>
              <a:rPr lang="nl-NL" dirty="0" err="1"/>
              <a:t>it's</a:t>
            </a:r>
            <a:r>
              <a:rPr lang="nl-NL" dirty="0"/>
              <a:t>) uit en laat studenten zichzelf scoren op een schaal van 1-5. Laat ze ook allemaal een top, tip en vraag opschrijven: wat vond je goed, wat kan beter en welke vraag of vragen heb je nog? </a:t>
            </a:r>
          </a:p>
          <a:p>
            <a:pPr marL="171450" indent="-171450">
              <a:buFont typeface="Arial" panose="020B0604020202020204" pitchFamily="34" charset="0"/>
              <a:buChar char="•"/>
            </a:pPr>
            <a:r>
              <a:rPr lang="nl-NL" dirty="0"/>
              <a:t>Geef aan dat je als docent hier het volgend college op terug komt.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31</a:t>
            </a:fld>
            <a:endParaRPr lang="nl-NL"/>
          </a:p>
        </p:txBody>
      </p:sp>
    </p:spTree>
    <p:extLst>
      <p:ext uri="{BB962C8B-B14F-4D97-AF65-F5344CB8AC3E}">
        <p14:creationId xmlns:p14="http://schemas.microsoft.com/office/powerpoint/2010/main" val="232010027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32</a:t>
            </a:fld>
            <a:endParaRPr lang="nl-NL"/>
          </a:p>
        </p:txBody>
      </p:sp>
    </p:spTree>
    <p:extLst>
      <p:ext uri="{BB962C8B-B14F-4D97-AF65-F5344CB8AC3E}">
        <p14:creationId xmlns:p14="http://schemas.microsoft.com/office/powerpoint/2010/main" val="3454552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In deel 1 stonden theorie, theoretische modellen en de verwerking ervan centraal. In dit deel zullen we ons specifiek richten op de toepassing van formatief evalueren in de lespraktijk met ook veel aandacht voor ervaringen van studenten.</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33</a:t>
            </a:fld>
            <a:endParaRPr lang="nl-NL"/>
          </a:p>
        </p:txBody>
      </p:sp>
    </p:spTree>
    <p:extLst>
      <p:ext uri="{BB962C8B-B14F-4D97-AF65-F5344CB8AC3E}">
        <p14:creationId xmlns:p14="http://schemas.microsoft.com/office/powerpoint/2010/main" val="2855384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Bekijk</a:t>
            </a:r>
            <a:r>
              <a:rPr lang="nl-NL" baseline="0" dirty="0"/>
              <a:t> de exit cards van het vorige college en kom terug op de tops, tips en vragen. Deze vragen kunnen aanleiding zijn tot herhaling, verdieping, verbreding.</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34</a:t>
            </a:fld>
            <a:endParaRPr lang="nl-NL"/>
          </a:p>
        </p:txBody>
      </p:sp>
    </p:spTree>
    <p:extLst>
      <p:ext uri="{BB962C8B-B14F-4D97-AF65-F5344CB8AC3E}">
        <p14:creationId xmlns:p14="http://schemas.microsoft.com/office/powerpoint/2010/main" val="144644397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Aanpak deel 2</a:t>
            </a:r>
          </a:p>
          <a:p>
            <a:r>
              <a:rPr lang="nl-NL" dirty="0"/>
              <a:t>In dit deel bekijken studenten hun eigen FE-praktijken vanuit: </a:t>
            </a:r>
          </a:p>
          <a:p>
            <a:pPr marL="171450" indent="-171450">
              <a:buFont typeface="Arial" panose="020B0604020202020204" pitchFamily="34" charset="0"/>
              <a:buChar char="•"/>
            </a:pPr>
            <a:r>
              <a:rPr lang="nl-NL" dirty="0"/>
              <a:t>de 5 strategieën van </a:t>
            </a:r>
            <a:r>
              <a:rPr lang="nl-NL" dirty="0" err="1"/>
              <a:t>Wiliam</a:t>
            </a:r>
            <a:r>
              <a:rPr lang="nl-NL" dirty="0"/>
              <a:t> (via de vragenlijst van Christel Wolterink, Universiteit Twente);</a:t>
            </a:r>
          </a:p>
          <a:p>
            <a:pPr marL="171450" indent="-171450">
              <a:buFont typeface="Arial" panose="020B0604020202020204" pitchFamily="34" charset="0"/>
              <a:buChar char="•"/>
            </a:pPr>
            <a:r>
              <a:rPr lang="nl-NL" dirty="0"/>
              <a:t>de 5 fasen van de formatieve </a:t>
            </a:r>
            <a:r>
              <a:rPr lang="nl-NL" dirty="0" err="1"/>
              <a:t>toetscyclus</a:t>
            </a:r>
            <a:r>
              <a:rPr lang="nl-NL" dirty="0"/>
              <a:t> van </a:t>
            </a:r>
            <a:r>
              <a:rPr lang="nl-NL" dirty="0" err="1"/>
              <a:t>Gulikers</a:t>
            </a:r>
            <a:r>
              <a:rPr lang="nl-NL" dirty="0"/>
              <a:t> en Baartman (2017).</a:t>
            </a:r>
          </a:p>
          <a:p>
            <a:r>
              <a:rPr lang="nl-NL" dirty="0"/>
              <a:t>Vervolgens wordt afgesloten met een verwerkingsopdracht, waarbij studenten kritisch reflecteren op de voorbeelden van FE op formatiefevalueren.slo.nl (voor vmbo en voor havo/vwo), in </a:t>
            </a:r>
            <a:r>
              <a:rPr lang="nl-NL" dirty="0" err="1"/>
              <a:t>Toetsrevolutie</a:t>
            </a:r>
            <a:r>
              <a:rPr lang="nl-NL" dirty="0"/>
              <a:t> voor voortgezet onderwijs (Sluijsmans &amp; </a:t>
            </a:r>
            <a:r>
              <a:rPr lang="nl-NL" dirty="0" err="1"/>
              <a:t>Kneyber</a:t>
            </a:r>
            <a:r>
              <a:rPr lang="nl-NL" dirty="0"/>
              <a:t>, 2016) of voor hoger onderwijs (</a:t>
            </a:r>
            <a:r>
              <a:rPr lang="nl-NL" dirty="0" err="1"/>
              <a:t>Slijsmans</a:t>
            </a:r>
            <a:r>
              <a:rPr lang="nl-NL" dirty="0"/>
              <a:t> &amp; </a:t>
            </a:r>
            <a:r>
              <a:rPr lang="nl-NL" dirty="0" err="1"/>
              <a:t>Kneyber</a:t>
            </a:r>
            <a:r>
              <a:rPr lang="nl-NL" dirty="0"/>
              <a:t>, 2018)</a:t>
            </a:r>
          </a:p>
          <a:p>
            <a:endParaRPr lang="nl-NL" dirty="0"/>
          </a:p>
          <a:p>
            <a:r>
              <a:rPr lang="nl-NL" b="1" dirty="0"/>
              <a:t>Verwerkingsopdracht</a:t>
            </a:r>
          </a:p>
          <a:p>
            <a:r>
              <a:rPr lang="nl-NL" dirty="0"/>
              <a:t>Een mogelijkheid is om studenten bij een van de vijf genoemde leerdoelen succescriteria te formuleren in duo's.</a:t>
            </a:r>
            <a:r>
              <a:rPr lang="nl-NL" dirty="0">
                <a:solidFill>
                  <a:srgbClr val="FF0000"/>
                </a:solidFill>
              </a:rPr>
              <a:t>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35</a:t>
            </a:fld>
            <a:endParaRPr lang="nl-NL"/>
          </a:p>
        </p:txBody>
      </p:sp>
    </p:spTree>
    <p:extLst>
      <p:ext uri="{BB962C8B-B14F-4D97-AF65-F5344CB8AC3E}">
        <p14:creationId xmlns:p14="http://schemas.microsoft.com/office/powerpoint/2010/main" val="6025012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171450" indent="-171450">
              <a:buFont typeface="Arial" panose="020B0604020202020204" pitchFamily="34" charset="0"/>
              <a:buChar char="•"/>
            </a:pPr>
            <a:r>
              <a:rPr lang="nl-NL" dirty="0"/>
              <a:t>Het kaartspel is ontwikkeld op basis van uitspraken gedaan op scholen, tijdens conferenties</a:t>
            </a:r>
            <a:r>
              <a:rPr lang="nl-NL" baseline="0" dirty="0"/>
              <a:t> en </a:t>
            </a:r>
            <a:r>
              <a:rPr lang="nl-NL" dirty="0"/>
              <a:t>in publicaties.</a:t>
            </a:r>
            <a:r>
              <a:rPr lang="nl-NL" baseline="0" dirty="0"/>
              <a:t> </a:t>
            </a:r>
          </a:p>
          <a:p>
            <a:pPr marL="171450" indent="-171450">
              <a:buFont typeface="Arial" panose="020B0604020202020204" pitchFamily="34" charset="0"/>
              <a:buChar char="•"/>
            </a:pPr>
            <a:r>
              <a:rPr lang="nl-NL" baseline="0" dirty="0"/>
              <a:t>Het doel van het spel is om een gezamenlijke taal te creëren: waar hebben we het over als het om formatief </a:t>
            </a:r>
            <a:r>
              <a:rPr lang="nl-NL" dirty="0"/>
              <a:t>evalueren</a:t>
            </a:r>
            <a:r>
              <a:rPr lang="nl-NL" baseline="0" dirty="0"/>
              <a:t> gaat?</a:t>
            </a:r>
          </a:p>
          <a:p>
            <a:pPr marL="171450" indent="-171450">
              <a:buFont typeface="Arial" panose="020B0604020202020204" pitchFamily="34" charset="0"/>
              <a:buChar char="•"/>
            </a:pPr>
            <a:r>
              <a:rPr lang="nl-NL" baseline="0" dirty="0"/>
              <a:t>Het spel duurt totaal met bespreken van de opbrengsten en gezamenlijk komen tot een uitwerking van formatief </a:t>
            </a:r>
            <a:r>
              <a:rPr lang="nl-NL" dirty="0"/>
              <a:t>evalueren</a:t>
            </a:r>
            <a:r>
              <a:rPr lang="nl-NL" baseline="0" dirty="0"/>
              <a:t> ongeveer 20-30 minuten.</a:t>
            </a:r>
          </a:p>
          <a:p>
            <a:pPr marL="171450" indent="-171450">
              <a:buFont typeface="Arial" panose="020B0604020202020204" pitchFamily="34" charset="0"/>
              <a:buChar char="•"/>
            </a:pPr>
            <a:r>
              <a:rPr lang="nl-NL" baseline="0" dirty="0"/>
              <a:t>Download het spel op: https://slo.nl/publish/pages/4873/kaartjes-wat-is-en-hoort-bij-formatief-evalueren_1_1.pdf</a:t>
            </a:r>
          </a:p>
          <a:p>
            <a:pPr marL="171450" indent="-171450">
              <a:buFont typeface="Arial" panose="020B0604020202020204" pitchFamily="34" charset="0"/>
              <a:buChar char="•"/>
            </a:pPr>
            <a:r>
              <a:rPr lang="nl-NL" baseline="0" dirty="0"/>
              <a:t>Bekijk de animatie op: https://slo.nl/thema/meer/formatief-evalueren/video/animatie-formatief/</a:t>
            </a:r>
          </a:p>
          <a:p>
            <a:pPr marL="0" indent="0">
              <a:buFont typeface="Arial" panose="020B0604020202020204" pitchFamily="34" charset="0"/>
              <a:buNone/>
            </a:pPr>
            <a:endParaRPr lang="nl-NL" baseline="0" dirty="0"/>
          </a:p>
          <a:p>
            <a:pPr marL="0" indent="0">
              <a:buFont typeface="Arial" panose="020B0604020202020204" pitchFamily="34" charset="0"/>
              <a:buNone/>
            </a:pPr>
            <a:r>
              <a:rPr lang="nl-NL" b="1" baseline="0" dirty="0"/>
              <a:t>Aanpak</a:t>
            </a:r>
            <a:r>
              <a:rPr lang="nl-NL" baseline="0" dirty="0"/>
              <a:t>: </a:t>
            </a:r>
          </a:p>
          <a:p>
            <a:pPr marL="628650" lvl="1" indent="-171450">
              <a:buFont typeface="Arial" panose="020B0604020202020204" pitchFamily="34" charset="0"/>
              <a:buChar char="•"/>
            </a:pPr>
            <a:r>
              <a:rPr lang="nl-NL" baseline="0" dirty="0"/>
              <a:t>Maak groepjes van 4-5 personen</a:t>
            </a:r>
          </a:p>
          <a:p>
            <a:pPr marL="628650" lvl="1" indent="-171450">
              <a:buFont typeface="Arial" panose="020B0604020202020204" pitchFamily="34" charset="0"/>
              <a:buChar char="•"/>
            </a:pPr>
            <a:r>
              <a:rPr lang="nl-NL" baseline="0" dirty="0"/>
              <a:t>Laat studenten 10 minuten gezamenlijk tot vijf kaartjes komen die samen de lading van formatief </a:t>
            </a:r>
            <a:r>
              <a:rPr lang="nl-NL" dirty="0"/>
              <a:t>evalueren</a:t>
            </a:r>
            <a:r>
              <a:rPr lang="nl-NL" baseline="0" dirty="0"/>
              <a:t> het beste weergeven.</a:t>
            </a:r>
          </a:p>
          <a:p>
            <a:pPr marL="628650" lvl="1" indent="-171450">
              <a:buFont typeface="Arial" panose="020B0604020202020204" pitchFamily="34" charset="0"/>
              <a:buChar char="•"/>
            </a:pPr>
            <a:r>
              <a:rPr lang="nl-NL" baseline="0" dirty="0"/>
              <a:t>Bespreek klassikaal: welke kaartjes zijn gekozen en met name waarom. Dit zorgt voor een discussie over de essentie én het waartoe van formatief </a:t>
            </a:r>
            <a:r>
              <a:rPr lang="nl-NL" dirty="0"/>
              <a:t>evalueren</a:t>
            </a:r>
            <a:r>
              <a:rPr lang="nl-NL" baseline="0" dirty="0"/>
              <a:t>. Let op: het gaat er niet om welke kaartjes 'goed' of 'fout' zijn maar om het gesprek erover.</a:t>
            </a:r>
          </a:p>
          <a:p>
            <a:pPr marL="628650" lvl="1" indent="-171450">
              <a:buFont typeface="Arial" panose="020B0604020202020204" pitchFamily="34" charset="0"/>
              <a:buChar char="•"/>
            </a:pPr>
            <a:r>
              <a:rPr lang="nl-NL" baseline="0" dirty="0"/>
              <a:t>Kom tot een gezamenlijke uitwerking van formatief </a:t>
            </a:r>
            <a:r>
              <a:rPr lang="nl-NL" dirty="0"/>
              <a:t>evalueren</a:t>
            </a:r>
            <a:r>
              <a:rPr lang="nl-NL" baseline="0" dirty="0"/>
              <a:t> en stel die gedurende de collega's voortdurend met elkaar bij. Gebruik daarbij de animatie Wat is formatief evalueren. Licht ook toe dat het inzetten van de animatie het leren verlengt en een feedbackmiddel is om op eigen kennis en inzichten te reflecteren. </a:t>
            </a:r>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36</a:t>
            </a:fld>
            <a:endParaRPr lang="nl-NL"/>
          </a:p>
        </p:txBody>
      </p:sp>
    </p:spTree>
    <p:extLst>
      <p:ext uri="{BB962C8B-B14F-4D97-AF65-F5344CB8AC3E}">
        <p14:creationId xmlns:p14="http://schemas.microsoft.com/office/powerpoint/2010/main" val="16257694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0" indent="0">
              <a:buFont typeface="Arial" panose="020B0604020202020204" pitchFamily="34" charset="0"/>
              <a:buNone/>
            </a:pPr>
            <a:r>
              <a:rPr lang="nl-NL" dirty="0"/>
              <a:t>Je kunt hier voor twee vragenlijsten kiezen:</a:t>
            </a:r>
          </a:p>
          <a:p>
            <a:pPr marL="171450" indent="-171450">
              <a:buFont typeface="Arial" panose="020B0604020202020204" pitchFamily="34" charset="0"/>
              <a:buChar char="•"/>
            </a:pPr>
            <a:r>
              <a:rPr lang="nl-NL" dirty="0"/>
              <a:t>De vragenlijst van de UT gebaseerd op de vijf strategieën van </a:t>
            </a:r>
            <a:r>
              <a:rPr lang="nl-NL" dirty="0" err="1"/>
              <a:t>Wiliam</a:t>
            </a:r>
            <a:r>
              <a:rPr lang="nl-NL" dirty="0"/>
              <a:t> </a:t>
            </a:r>
          </a:p>
          <a:p>
            <a:pPr marL="171450" indent="-171450">
              <a:buFont typeface="Arial" panose="020B0604020202020204" pitchFamily="34" charset="0"/>
              <a:buChar char="•"/>
            </a:pPr>
            <a:r>
              <a:rPr lang="nl-NL" dirty="0"/>
              <a:t> de FE-scan van WUR/HU/SLO gebaseerd op de FE-cyclus van Gulikers en Baartman</a:t>
            </a:r>
          </a:p>
          <a:p>
            <a:pPr marL="0" indent="0">
              <a:buFont typeface="Arial" panose="020B0604020202020204" pitchFamily="34" charset="0"/>
              <a:buNone/>
            </a:pPr>
            <a:endParaRPr lang="nl-NL" dirty="0"/>
          </a:p>
          <a:p>
            <a:pPr marL="0" indent="0">
              <a:buFont typeface="Arial" panose="020B0604020202020204" pitchFamily="34" charset="0"/>
              <a:buNone/>
            </a:pPr>
            <a:r>
              <a:rPr lang="nl-NL" b="1" dirty="0"/>
              <a:t>Vragenlijst UT</a:t>
            </a:r>
          </a:p>
          <a:p>
            <a:pPr marL="171450" indent="-171450">
              <a:buFont typeface="Arial" panose="020B0604020202020204" pitchFamily="34" charset="0"/>
              <a:buChar char="•"/>
            </a:pPr>
            <a:r>
              <a:rPr lang="nl-NL" dirty="0"/>
              <a:t>De vragenlijst is vanuit Iers onderzoek vertaald naar Nederlandse context en heeft als doel (aankomende) docenten te laten reflecteren op eigen handelen m.b.t. formatief evalueren. Er is ook een vragenlijst beschikbaar die door leerlingen kan worden ingevuld.</a:t>
            </a:r>
          </a:p>
          <a:p>
            <a:pPr marL="171450" indent="-171450">
              <a:buFont typeface="Arial" panose="020B0604020202020204" pitchFamily="34" charset="0"/>
              <a:buChar char="•"/>
            </a:pPr>
            <a:r>
              <a:rPr lang="nl-NL" dirty="0"/>
              <a:t>De vragenlijst invullen kan als huiswerk opgegeven worden of tijdens het college worden gedaan. </a:t>
            </a:r>
          </a:p>
          <a:p>
            <a:pPr marL="171450" indent="-171450">
              <a:buFont typeface="Arial" panose="020B0604020202020204" pitchFamily="34" charset="0"/>
              <a:buChar char="•"/>
            </a:pPr>
            <a:r>
              <a:rPr lang="nl-NL" dirty="0"/>
              <a:t>Als de vragenlijst ingevuld is, is het de bedoeling om de studenten in groepen hun antwoorden te laten vergelijken. </a:t>
            </a:r>
          </a:p>
          <a:p>
            <a:pPr marL="171450" indent="-171450">
              <a:buFont typeface="Arial" panose="020B0604020202020204" pitchFamily="34" charset="0"/>
              <a:buChar char="•"/>
            </a:pPr>
            <a:r>
              <a:rPr lang="nl-NL" dirty="0"/>
              <a:t>Download de vragenlijst hier en print deze voor de studenten:</a:t>
            </a:r>
            <a:r>
              <a:rPr lang="nl-NL" baseline="0" dirty="0"/>
              <a:t> https://www.utwente.nl/nl/bms/elan/datateams/Publicaties%20en%20presentaties/Docent%20audit%20instrument%20Formatief%20Toetsen%20website.pdf. </a:t>
            </a:r>
          </a:p>
          <a:p>
            <a:pPr marL="171450" indent="-171450">
              <a:buFont typeface="Arial" panose="020B0604020202020204" pitchFamily="34" charset="0"/>
              <a:buChar char="•"/>
            </a:pPr>
            <a:endParaRPr lang="nl-NL" baseline="0" dirty="0"/>
          </a:p>
          <a:p>
            <a:pPr marL="0" indent="0">
              <a:buFont typeface="Arial" panose="020B0604020202020204" pitchFamily="34" charset="0"/>
              <a:buNone/>
            </a:pPr>
            <a:r>
              <a:rPr lang="nl-NL" b="1" baseline="0" dirty="0"/>
              <a:t>FE-scan HU/WUR/SLO</a:t>
            </a:r>
          </a:p>
          <a:p>
            <a:pPr marL="171450" indent="-171450">
              <a:buFont typeface="Arial" panose="020B0604020202020204" pitchFamily="34" charset="0"/>
              <a:buChar char="•"/>
            </a:pPr>
            <a:r>
              <a:rPr lang="nl-NL" b="0" baseline="0" dirty="0"/>
              <a:t>De scan achterhaalt wat studenten zelf al doen in hun lessen. Het geeft inzicht en overzicht aan de hand van de FE-cyclus van Gulikers en Baartman (2017). Per fase zijn vragen geformuleerd over kennis en vaardigheden van de leraar en schaalt een student zichzelf in. </a:t>
            </a:r>
          </a:p>
          <a:p>
            <a:pPr marL="171450" indent="-171450">
              <a:buFont typeface="Arial" panose="020B0604020202020204" pitchFamily="34" charset="0"/>
              <a:buChar char="•"/>
            </a:pPr>
            <a:r>
              <a:rPr lang="nl-NL" dirty="0"/>
              <a:t>De FE-scan invullen kan als huiswerk opgegeven worden of tijdens het college worden gedaan. </a:t>
            </a:r>
          </a:p>
          <a:p>
            <a:pPr marL="171450" indent="-171450">
              <a:buFont typeface="Arial" panose="020B0604020202020204" pitchFamily="34" charset="0"/>
              <a:buChar char="•"/>
            </a:pPr>
            <a:r>
              <a:rPr lang="nl-NL" dirty="0"/>
              <a:t>Als de FE-scan ingevuld is, is het de bedoeling om de studenten in groepen hun antwoorden te laten vergelijken. </a:t>
            </a:r>
          </a:p>
          <a:p>
            <a:pPr marL="171450" indent="-171450">
              <a:buFont typeface="Arial" panose="020B0604020202020204" pitchFamily="34" charset="0"/>
              <a:buChar char="•"/>
            </a:pPr>
            <a:r>
              <a:rPr lang="nl-NL" b="0" baseline="0" dirty="0"/>
              <a:t>Eventueel kan tijdens een stageopdracht ook de </a:t>
            </a:r>
            <a:r>
              <a:rPr lang="nl-NL" b="0" baseline="0" dirty="0" err="1"/>
              <a:t>leerlingscan</a:t>
            </a:r>
            <a:r>
              <a:rPr lang="nl-NL" b="0" baseline="0" dirty="0"/>
              <a:t> worden uitgezet. </a:t>
            </a:r>
          </a:p>
          <a:p>
            <a:pPr marL="171450" indent="-171450">
              <a:buFont typeface="Arial" panose="020B0604020202020204" pitchFamily="34" charset="0"/>
              <a:buChar char="•"/>
            </a:pPr>
            <a:r>
              <a:rPr lang="nl-NL" b="0" baseline="0" dirty="0"/>
              <a:t>De scan is hier te downloaden:</a:t>
            </a:r>
          </a:p>
          <a:p>
            <a:pPr marL="628650" lvl="1" indent="-171450">
              <a:buFont typeface="Arial" panose="020B0604020202020204" pitchFamily="34" charset="0"/>
              <a:buChar char="•"/>
            </a:pPr>
            <a:r>
              <a:rPr lang="nl-NL" b="0" baseline="0" dirty="0"/>
              <a:t>FE-scan: https://slo.nl/publish/pages/6839/zelfscan_docentactiviteiten_fe.pdf</a:t>
            </a:r>
          </a:p>
          <a:p>
            <a:pPr marL="628650" lvl="1" indent="-171450">
              <a:buFont typeface="Arial" panose="020B0604020202020204" pitchFamily="34" charset="0"/>
              <a:buChar char="•"/>
            </a:pPr>
            <a:r>
              <a:rPr lang="nl-NL" b="0" baseline="0" dirty="0" err="1"/>
              <a:t>Leerlingscan</a:t>
            </a:r>
            <a:r>
              <a:rPr lang="nl-NL" b="0" baseline="0" dirty="0"/>
              <a:t>: https://slo.nl/publish/pages/12847/leerlingenscan_fe-praktijk.pdf</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37</a:t>
            </a:fld>
            <a:endParaRPr lang="nl-NL"/>
          </a:p>
        </p:txBody>
      </p:sp>
    </p:spTree>
    <p:extLst>
      <p:ext uri="{BB962C8B-B14F-4D97-AF65-F5344CB8AC3E}">
        <p14:creationId xmlns:p14="http://schemas.microsoft.com/office/powerpoint/2010/main" val="31415032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0" indent="0">
              <a:buFont typeface="Arial" panose="020B0604020202020204" pitchFamily="34" charset="0"/>
              <a:buNone/>
            </a:pPr>
            <a:r>
              <a:rPr lang="nl-NL" b="1" dirty="0"/>
              <a:t>Bij gebruik van de UT-vragenlijst</a:t>
            </a:r>
          </a:p>
          <a:p>
            <a:pPr marL="171450" indent="-171450">
              <a:buFont typeface="Arial" panose="020B0604020202020204" pitchFamily="34" charset="0"/>
              <a:buChar char="•"/>
            </a:pPr>
            <a:r>
              <a:rPr lang="nl-NL" dirty="0"/>
              <a:t>Bespreek klassikaal de resultaten van de vragenlijst aan de hand van bovenstaande uitspraken. </a:t>
            </a:r>
          </a:p>
          <a:p>
            <a:pPr marL="171450" indent="-171450">
              <a:buFont typeface="Arial" panose="020B0604020202020204" pitchFamily="34" charset="0"/>
              <a:buChar char="•"/>
            </a:pPr>
            <a:r>
              <a:rPr lang="nl-NL" dirty="0"/>
              <a:t>De resultaten zijn formatief in te zetten tijdens de colleges, afhankelijk van de hoeveelheid tijd die je hebt: bijv. starten met wat het minst (bewust) wordt toegepast en in die volgorde de strategieën doorlopen en/of studenten laten kiezen welke strategie zij het eerst willen behandelen (=formatieve invulling). </a:t>
            </a:r>
          </a:p>
          <a:p>
            <a:pPr marL="171450" indent="-171450">
              <a:buFont typeface="Arial" panose="020B0604020202020204" pitchFamily="34" charset="0"/>
              <a:buChar char="•"/>
            </a:pPr>
            <a:r>
              <a:rPr lang="nl-NL" dirty="0"/>
              <a:t>Let op: datagebruik en informatie verzamelen zijn in de vragenlijst twee aparte schalen. In dit college vanaf nu verder samennemen.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38</a:t>
            </a:fld>
            <a:endParaRPr lang="nl-NL"/>
          </a:p>
        </p:txBody>
      </p:sp>
    </p:spTree>
    <p:extLst>
      <p:ext uri="{BB962C8B-B14F-4D97-AF65-F5344CB8AC3E}">
        <p14:creationId xmlns:p14="http://schemas.microsoft.com/office/powerpoint/2010/main" val="16810070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Bij gebruik UT-vragenlijst</a:t>
            </a:r>
          </a:p>
          <a:p>
            <a:r>
              <a:rPr lang="nl-NL" b="0" i="1" dirty="0"/>
              <a:t>Toelichting resultaten</a:t>
            </a:r>
          </a:p>
          <a:p>
            <a:pPr marL="171450" indent="-171450">
              <a:buFont typeface="Arial" panose="020B0604020202020204" pitchFamily="34" charset="0"/>
              <a:buChar char="•"/>
            </a:pPr>
            <a:r>
              <a:rPr lang="nl-NL" dirty="0"/>
              <a:t>De vragenlijst is ook in Nederland afgenomen bij VO-docenten en bij leerlingen VO. In dit figuur rapporteren we de resultaten van dat onderzoek. Hier is weergegeven in hoeveel procent van de lessen de verschillende strategieën worden toegepast. </a:t>
            </a:r>
          </a:p>
          <a:p>
            <a:pPr marL="171450" indent="-171450">
              <a:buFont typeface="Arial" panose="020B0604020202020204" pitchFamily="34" charset="0"/>
              <a:buChar char="•"/>
            </a:pPr>
            <a:r>
              <a:rPr lang="nl-NL" dirty="0"/>
              <a:t>Overall: er is bij elke strategie sprake van minder dan 60% lessen waarin de betreffende strategie voorkomt. </a:t>
            </a:r>
          </a:p>
          <a:p>
            <a:pPr marL="171450" indent="-171450">
              <a:buFont typeface="Arial" panose="020B0604020202020204" pitchFamily="34" charset="0"/>
              <a:buChar char="•"/>
            </a:pPr>
            <a:r>
              <a:rPr lang="nl-NL" dirty="0"/>
              <a:t>Zoals je kunt zien scoren de docenten het hoogst op de strategie Delen van leerdoelen en succescriteria en deze verhelderen en begrijpelijk maken voor leerlingen. De strategie peer en </a:t>
            </a:r>
            <a:r>
              <a:rPr lang="nl-NL" dirty="0" err="1"/>
              <a:t>self</a:t>
            </a:r>
            <a:r>
              <a:rPr lang="nl-NL" dirty="0"/>
              <a:t> assessment wordt het minst toegepast in de huidige lespraktijk. Net als de docenten geven de leerlingen aan dat de strategie peer en </a:t>
            </a:r>
            <a:r>
              <a:rPr lang="nl-NL" dirty="0" err="1"/>
              <a:t>self</a:t>
            </a:r>
            <a:r>
              <a:rPr lang="nl-NL" dirty="0"/>
              <a:t> assessment het minst wordt gebruikt in de lessen. </a:t>
            </a:r>
          </a:p>
          <a:p>
            <a:pPr marL="171450" indent="-171450">
              <a:buFont typeface="Arial" panose="020B0604020202020204" pitchFamily="34" charset="0"/>
              <a:buChar char="•"/>
            </a:pPr>
            <a:r>
              <a:rPr lang="nl-NL" dirty="0"/>
              <a:t>Het is interessant om na te gaan wat studenten/docenten verstaan onder het verhelderen van leerdoelen en succescriteria (lesdoelen op het bord bijv.). </a:t>
            </a:r>
          </a:p>
          <a:p>
            <a:pPr marL="171450" indent="-171450">
              <a:buFont typeface="Arial" panose="020B0604020202020204" pitchFamily="34" charset="0"/>
              <a:buChar char="•"/>
            </a:pPr>
            <a:r>
              <a:rPr lang="nl-NL" dirty="0"/>
              <a:t>Opvallend is dat voor alle strategieën de leerlingen een lagere frequentie aangeven voor gebruik in de lessen dan de docenten.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39</a:t>
            </a:fld>
            <a:endParaRPr lang="nl-NL"/>
          </a:p>
        </p:txBody>
      </p:sp>
    </p:spTree>
    <p:extLst>
      <p:ext uri="{BB962C8B-B14F-4D97-AF65-F5344CB8AC3E}">
        <p14:creationId xmlns:p14="http://schemas.microsoft.com/office/powerpoint/2010/main" val="1883394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noProof="0" dirty="0"/>
              <a:t>2 onderdelen: theorie en praktijk + 2 modellen:</a:t>
            </a:r>
            <a:r>
              <a:rPr lang="nl-NL" b="1" baseline="0" noProof="0" dirty="0"/>
              <a:t> </a:t>
            </a:r>
            <a:r>
              <a:rPr lang="nl-NL" b="1" baseline="0" noProof="0" dirty="0" err="1"/>
              <a:t>Wiliam</a:t>
            </a:r>
            <a:r>
              <a:rPr lang="nl-NL" b="1" baseline="0" noProof="0" dirty="0"/>
              <a:t> en </a:t>
            </a:r>
            <a:r>
              <a:rPr lang="nl-NL" b="1" baseline="0" noProof="0" dirty="0" err="1"/>
              <a:t>Gulikers</a:t>
            </a:r>
            <a:r>
              <a:rPr lang="nl-NL" b="1" baseline="0" noProof="0" dirty="0"/>
              <a:t> &amp; Baartman</a:t>
            </a:r>
            <a:endParaRPr lang="nl-NL" b="1" noProof="0" dirty="0"/>
          </a:p>
          <a:p>
            <a:r>
              <a:rPr lang="nl-NL" noProof="0" dirty="0"/>
              <a:t>Tijdens het tweede deel</a:t>
            </a:r>
            <a:r>
              <a:rPr lang="nl-NL" baseline="0" noProof="0" dirty="0"/>
              <a:t> hebben we het over het toepassen van formatief </a:t>
            </a:r>
            <a:r>
              <a:rPr lang="nl-NL" dirty="0"/>
              <a:t>evalueren</a:t>
            </a:r>
            <a:r>
              <a:rPr lang="nl-NL" baseline="0" noProof="0" dirty="0"/>
              <a:t> in de klas. Eerst inventariseren we aan de hand van een vragenlijst in welke mate je op dit moment al formatief evalueert in de les als docent. </a:t>
            </a:r>
          </a:p>
          <a:p>
            <a:endParaRPr lang="nl-NL" baseline="0" noProof="0" dirty="0"/>
          </a:p>
          <a:p>
            <a:r>
              <a:rPr lang="nl-NL" baseline="0" noProof="0" dirty="0"/>
              <a:t>Daarna zoomen we in op een aantal belangrijke strategieën voor formatief </a:t>
            </a:r>
            <a:r>
              <a:rPr lang="nl-NL" dirty="0"/>
              <a:t>evalueren</a:t>
            </a:r>
            <a:r>
              <a:rPr lang="nl-NL" baseline="0" noProof="0" dirty="0"/>
              <a:t>, waarbij we het 5-strategieënmodel van </a:t>
            </a:r>
            <a:r>
              <a:rPr lang="nl-NL" baseline="0" noProof="0" dirty="0" err="1"/>
              <a:t>Leahy</a:t>
            </a:r>
            <a:r>
              <a:rPr lang="nl-NL" baseline="0" noProof="0" dirty="0"/>
              <a:t> en </a:t>
            </a:r>
            <a:r>
              <a:rPr lang="nl-NL" baseline="0" noProof="0" dirty="0" err="1"/>
              <a:t>Wiliam</a:t>
            </a:r>
            <a:r>
              <a:rPr lang="nl-NL" baseline="0" noProof="0" dirty="0"/>
              <a:t> (2015) als uitgangspunt nemen. Tegelijkertijd bespreken we in deze colleges ook het cyclisch model van Gulikers en Baartman (2017), waarbij studenten reflecteren op de meerwaarde van beide modellen, de verschillen en overeenkomsten.</a:t>
            </a:r>
          </a:p>
          <a:p>
            <a:endParaRPr lang="nl-NL"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Voor concrete voorbeelden bij de vijf strategieën van </a:t>
            </a:r>
            <a:r>
              <a:rPr lang="nl-NL" sz="1200" dirty="0" err="1"/>
              <a:t>Wiliam</a:t>
            </a:r>
            <a:r>
              <a:rPr lang="nl-NL" sz="1200" dirty="0"/>
              <a:t>, zie: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sz="1200" dirty="0" err="1"/>
              <a:t>Wiliam</a:t>
            </a:r>
            <a:r>
              <a:rPr lang="nl-NL" sz="1200" dirty="0"/>
              <a:t>, D. &amp; </a:t>
            </a:r>
            <a:r>
              <a:rPr lang="nl-NL" sz="1200" dirty="0" err="1"/>
              <a:t>Leahy</a:t>
            </a:r>
            <a:r>
              <a:rPr lang="nl-NL" sz="1200" dirty="0"/>
              <a:t>, S. (2015). </a:t>
            </a:r>
            <a:r>
              <a:rPr lang="nl-NL" sz="1200" dirty="0" err="1"/>
              <a:t>Embedding</a:t>
            </a:r>
            <a:r>
              <a:rPr lang="nl-NL" sz="1200" dirty="0"/>
              <a:t> </a:t>
            </a:r>
            <a:r>
              <a:rPr lang="nl-NL" sz="1200" dirty="0" err="1"/>
              <a:t>formative</a:t>
            </a:r>
            <a:r>
              <a:rPr lang="nl-NL" sz="1200" dirty="0"/>
              <a:t> assessment. Practical </a:t>
            </a:r>
            <a:r>
              <a:rPr lang="nl-NL" sz="1200" dirty="0" err="1"/>
              <a:t>techniques</a:t>
            </a:r>
            <a:r>
              <a:rPr lang="nl-NL" sz="1200" dirty="0"/>
              <a:t> </a:t>
            </a:r>
            <a:r>
              <a:rPr lang="nl-NL" sz="1200" dirty="0" err="1"/>
              <a:t>for</a:t>
            </a:r>
            <a:r>
              <a:rPr lang="nl-NL" sz="1200" dirty="0"/>
              <a:t> K-12 Classrooms. Of de bewerking (Basalt) ervan: Formatieve assessment integreren in de praktijk.</a:t>
            </a:r>
          </a:p>
          <a:p>
            <a:endParaRPr lang="nl-NL" noProof="0"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a:t>
            </a:fld>
            <a:endParaRPr lang="nl-NL"/>
          </a:p>
        </p:txBody>
      </p:sp>
    </p:spTree>
    <p:extLst>
      <p:ext uri="{BB962C8B-B14F-4D97-AF65-F5344CB8AC3E}">
        <p14:creationId xmlns:p14="http://schemas.microsoft.com/office/powerpoint/2010/main" val="42259737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pPr marL="0" indent="0">
              <a:buFont typeface="Arial" panose="020B0604020202020204" pitchFamily="34" charset="0"/>
              <a:buNone/>
            </a:pPr>
            <a:r>
              <a:rPr lang="nl-NL" b="1" dirty="0"/>
              <a:t>Bij gebruik van de FE-scan</a:t>
            </a:r>
          </a:p>
          <a:p>
            <a:pPr marL="171450" indent="-171450">
              <a:buFont typeface="Arial" panose="020B0604020202020204" pitchFamily="34" charset="0"/>
              <a:buChar char="•"/>
            </a:pPr>
            <a:r>
              <a:rPr lang="nl-NL" dirty="0"/>
              <a:t>Bespreek klassikaal de resultaten van de FE-scan aan de hand van bovenstaande uitspraken. </a:t>
            </a:r>
          </a:p>
          <a:p>
            <a:pPr marL="171450" indent="-171450">
              <a:buFont typeface="Arial" panose="020B0604020202020204" pitchFamily="34" charset="0"/>
              <a:buChar char="•"/>
            </a:pPr>
            <a:r>
              <a:rPr lang="nl-NL" dirty="0"/>
              <a:t>Neem rode en groene kaarten mee en laat bij elke stelling de betreffende kaart omhoog steken (rood: niet waar; groen waar).</a:t>
            </a:r>
          </a:p>
          <a:p>
            <a:pPr marL="171450" indent="-171450">
              <a:buFont typeface="Arial" panose="020B0604020202020204" pitchFamily="34" charset="0"/>
              <a:buChar char="•"/>
            </a:pPr>
            <a:r>
              <a:rPr lang="nl-NL" dirty="0"/>
              <a:t>De resultaten zijn formatief in te zetten tijdens de colleges, afhankelijk van de hoeveelheid tijd die je hebt: bijv. starten met wat het minst (bewust) wordt toegepast en in die volgorde de strategieën doorlopen en/of studenten laten kiezen welke strategie zij het eerst willen behandelen (=formatieve invulling).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40</a:t>
            </a:fld>
            <a:endParaRPr lang="nl-NL"/>
          </a:p>
        </p:txBody>
      </p:sp>
    </p:spTree>
    <p:extLst>
      <p:ext uri="{BB962C8B-B14F-4D97-AF65-F5344CB8AC3E}">
        <p14:creationId xmlns:p14="http://schemas.microsoft.com/office/powerpoint/2010/main" val="23506184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Reken per te behandelen strategie ongeveer 20-25 minuten, wat kan uitlopen tot 30-35 minuten.</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41</a:t>
            </a:fld>
            <a:endParaRPr lang="nl-NL"/>
          </a:p>
        </p:txBody>
      </p:sp>
    </p:spTree>
    <p:extLst>
      <p:ext uri="{BB962C8B-B14F-4D97-AF65-F5344CB8AC3E}">
        <p14:creationId xmlns:p14="http://schemas.microsoft.com/office/powerpoint/2010/main" val="2253479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Aanpak</a:t>
            </a:r>
          </a:p>
          <a:p>
            <a:pPr marL="171450" indent="-171450">
              <a:buFont typeface="Arial" panose="020B0604020202020204" pitchFamily="34" charset="0"/>
              <a:buChar char="•"/>
            </a:pPr>
            <a:r>
              <a:rPr lang="nl-NL" dirty="0"/>
              <a:t>Licht leerdoelen en succescriteria kort toe.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nl-NL" dirty="0"/>
              <a:t>Laat de animatie Verhelderen van leerdoelen en succescriteria zien. Bevraag na een korte introductie van bovenstaande wat de belangrijkste vraag van studenten is. Laat ze vervolgens de animatie bekijken en met elkaar 5 minuten in gesprek gaan in hoeverre hun vraag aan bod is gekomen.</a:t>
            </a:r>
            <a:br>
              <a:rPr lang="nl-NL" dirty="0"/>
            </a:br>
            <a:r>
              <a:rPr lang="nl-NL" dirty="0"/>
              <a:t>https://slo.nl/thema/meer/formatief-evalueren/video/animatie-formatief-evalueren-fase-1/ </a:t>
            </a:r>
          </a:p>
          <a:p>
            <a:pPr marL="171450" indent="-171450">
              <a:buFont typeface="Arial" panose="020B0604020202020204" pitchFamily="34" charset="0"/>
              <a:buChar char="•"/>
            </a:pPr>
            <a:r>
              <a:rPr lang="nl-NL" dirty="0"/>
              <a:t>Laat een gedeelte (0.00 – 2.00 min.) van het filmpje van John </a:t>
            </a:r>
            <a:r>
              <a:rPr lang="nl-NL" dirty="0" err="1"/>
              <a:t>Hattie</a:t>
            </a:r>
            <a:r>
              <a:rPr lang="nl-NL" dirty="0"/>
              <a:t> over leerdoelen en succescriteria aan studenten zien. Het is een interview met John </a:t>
            </a:r>
            <a:r>
              <a:rPr lang="nl-NL" dirty="0" err="1"/>
              <a:t>Hattie</a:t>
            </a:r>
            <a:r>
              <a:rPr lang="nl-NL" dirty="0"/>
              <a:t> over leerdoelen en succescriteria, waarin hij het verschil tussen leeractiviteiten en leerdoelen laat zien. Zie: </a:t>
            </a:r>
            <a:r>
              <a:rPr lang="nl-NL" dirty="0">
                <a:hlinkClick r:id="rId3"/>
              </a:rPr>
              <a:t>https://www.youtube.com/watch?v=dvzeou_u2hM</a:t>
            </a:r>
            <a:endParaRPr lang="nl-NL" dirty="0"/>
          </a:p>
          <a:p>
            <a:pPr marL="171450" indent="-171450">
              <a:buFont typeface="Arial" panose="020B0604020202020204" pitchFamily="34" charset="0"/>
              <a:buChar char="•"/>
            </a:pPr>
            <a:r>
              <a:rPr lang="nl-NL" dirty="0"/>
              <a:t>Bespreek met studenten: Waarom zijn succescriteria zo belangrijk? </a:t>
            </a:r>
          </a:p>
          <a:p>
            <a:endParaRPr lang="nl-NL" dirty="0"/>
          </a:p>
          <a:p>
            <a:r>
              <a:rPr lang="nl-NL" b="1" dirty="0"/>
              <a:t>Toelichting</a:t>
            </a:r>
          </a:p>
          <a:p>
            <a:pPr marL="171450" indent="-171450">
              <a:buFont typeface="Arial" panose="020B0604020202020204" pitchFamily="34" charset="0"/>
              <a:buChar char="•"/>
            </a:pPr>
            <a:r>
              <a:rPr lang="nl-NL" dirty="0"/>
              <a:t>Leerdoelen: Bij het verhelderen van verwachtingen gaat het om de leerdoelen en succescriteria. Hierbij begin je bij wat je wil dat leerlingen leren. Veelal zonder context, want transfer is belangrijk. Je wilt bijvoorbeeld dat leerlingen zowel bij wiskunde als bij economie percentages kunnen uitleggen. Zoals in het vorige deel besproken zijn leerdoelen vaak nog niet concreet genoeg. Het is belangrijk om hier succescriteria aan te koppelen.</a:t>
            </a:r>
          </a:p>
          <a:p>
            <a:pPr marL="171450" indent="-171450">
              <a:buFont typeface="Arial" panose="020B0604020202020204" pitchFamily="34" charset="0"/>
              <a:buChar char="•"/>
            </a:pPr>
            <a:r>
              <a:rPr lang="nl-NL" dirty="0"/>
              <a:t>Succescriteria: De criteria die we gebruiken om te beoordelen of leeractiviteiten waar leerlingen aan deelnamen succesvol zijn. Succescriteria specificeren het leerdoel en werken deze uit in </a:t>
            </a:r>
            <a:r>
              <a:rPr lang="nl-NL" dirty="0" err="1"/>
              <a:t>observeerbaar</a:t>
            </a:r>
            <a:r>
              <a:rPr lang="nl-NL" dirty="0"/>
              <a:t> gedrag en definiëren de context(en).</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42</a:t>
            </a:fld>
            <a:endParaRPr lang="nl-NL"/>
          </a:p>
        </p:txBody>
      </p:sp>
    </p:spTree>
    <p:extLst>
      <p:ext uri="{BB962C8B-B14F-4D97-AF65-F5344CB8AC3E}">
        <p14:creationId xmlns:p14="http://schemas.microsoft.com/office/powerpoint/2010/main" val="3402366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Aanpak</a:t>
            </a:r>
          </a:p>
          <a:p>
            <a:pPr marL="171450" indent="-171450">
              <a:buFont typeface="Arial" panose="020B0604020202020204" pitchFamily="34" charset="0"/>
              <a:buChar char="•"/>
            </a:pPr>
            <a:r>
              <a:rPr lang="nl-NL" dirty="0"/>
              <a:t>Zet de studenten in groepen.</a:t>
            </a:r>
          </a:p>
          <a:p>
            <a:pPr marL="171450" indent="-171450">
              <a:buFont typeface="Arial" panose="020B0604020202020204" pitchFamily="34" charset="0"/>
              <a:buChar char="•"/>
            </a:pPr>
            <a:r>
              <a:rPr lang="nl-NL" dirty="0"/>
              <a:t>Laat ze nadenken over hoe ze tijdens hun lessen aandacht kunnen besteden aan leerdoelen en succescriteria en hoe ze leerlingen hierbij kunnen betrekken. </a:t>
            </a:r>
          </a:p>
          <a:p>
            <a:pPr marL="171450" indent="-171450">
              <a:buFont typeface="Arial" panose="020B0604020202020204" pitchFamily="34" charset="0"/>
              <a:buChar char="•"/>
            </a:pPr>
            <a:r>
              <a:rPr lang="nl-NL" dirty="0"/>
              <a:t>Na maximaal tien minuten (kijk zelf hoeveel tijd je hebt): vraag de groepen om inspirerende voorbeelden en om deze toe te lichten.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43</a:t>
            </a:fld>
            <a:endParaRPr lang="nl-NL"/>
          </a:p>
        </p:txBody>
      </p:sp>
    </p:spTree>
    <p:extLst>
      <p:ext uri="{BB962C8B-B14F-4D97-AF65-F5344CB8AC3E}">
        <p14:creationId xmlns:p14="http://schemas.microsoft.com/office/powerpoint/2010/main" val="16660947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Eigen voorbeelden zonder uitwerking in de klas</a:t>
            </a:r>
          </a:p>
          <a:p>
            <a:pPr marL="171450" indent="-171450">
              <a:buFont typeface="Arial" panose="020B0604020202020204" pitchFamily="34" charset="0"/>
              <a:buChar char="•"/>
            </a:pPr>
            <a:r>
              <a:rPr lang="nl-NL" dirty="0"/>
              <a:t>In het voorbeeld gaat het om spreekvaardigheid Engels. Leerlingen bekijken een gedeelte van de bovenste twee filmpjes. Het bovenste filmpje is van Louis van Gaal tijdens een persconferentie (laat van 0.00 – 0.45 seconden zien) en het tweede filmpje is van Frans Timmermans tijdens een lezing (0.00 – 1.00 min.) (Let op, zet ze klaar zodat je advertenties kunt overslaan.)</a:t>
            </a:r>
          </a:p>
          <a:p>
            <a:pPr marL="171450" indent="-171450">
              <a:buFont typeface="Arial" panose="020B0604020202020204" pitchFamily="34" charset="0"/>
              <a:buChar char="•"/>
            </a:pPr>
            <a:r>
              <a:rPr lang="nl-NL" dirty="0"/>
              <a:t>Vraag vervolgens: Wat viel jullie op? Wie heeft een betere spreekvaardigheid en waarom? Zo kom je met de studenten tot de succescriteria van een leerdoel rondom spreekvaardigheid Engels. </a:t>
            </a:r>
          </a:p>
          <a:p>
            <a:pPr marL="171450" indent="-171450">
              <a:buFont typeface="Arial" panose="020B0604020202020204" pitchFamily="34" charset="0"/>
              <a:buChar char="•"/>
            </a:pPr>
            <a:r>
              <a:rPr lang="nl-NL" dirty="0"/>
              <a:t>Leg ook uit dat studenten dit als docent ook met leerlingen kunnen aanpakken op deze manier, of met voorbeelden van een minder en een goed verslag rondom scheikunde of juist verschillende goede voorbeelden die elk op een eigen aspect uitblinken (bijv. </a:t>
            </a:r>
            <a:r>
              <a:rPr lang="nl-NL" dirty="0" err="1"/>
              <a:t>vakbegrippen</a:t>
            </a:r>
            <a:r>
              <a:rPr lang="nl-NL" dirty="0"/>
              <a:t> gebruiken, precisie in formuleringen, opbouw van verslag etc.).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44</a:t>
            </a:fld>
            <a:endParaRPr lang="nl-NL"/>
          </a:p>
        </p:txBody>
      </p:sp>
    </p:spTree>
    <p:extLst>
      <p:ext uri="{BB962C8B-B14F-4D97-AF65-F5344CB8AC3E}">
        <p14:creationId xmlns:p14="http://schemas.microsoft.com/office/powerpoint/2010/main" val="179826416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Laat studenten de twee voorbeelden met elkaar vergelijken. Wat zijn de verschillen, wat zijn de overeenkomsten?</a:t>
            </a:r>
          </a:p>
          <a:p>
            <a:pPr marL="171450" indent="-171450">
              <a:buFont typeface="Arial" panose="020B0604020202020204" pitchFamily="34" charset="0"/>
              <a:buChar char="•"/>
            </a:pPr>
            <a:r>
              <a:rPr lang="nl-NL" dirty="0"/>
              <a:t>Waarom zou je niet altijd beginnen met leerdoelen en succescriteria verhelderen?</a:t>
            </a:r>
          </a:p>
          <a:p>
            <a:pPr marL="171450" indent="-171450">
              <a:buFont typeface="Arial" panose="020B0604020202020204" pitchFamily="34" charset="0"/>
              <a:buChar char="•"/>
            </a:pPr>
            <a:r>
              <a:rPr lang="nl-NL" dirty="0"/>
              <a:t>Wat zou een nog weer andere variant zijn waarbij met meerdere voorbeelden wordt gewerkt?</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45</a:t>
            </a:fld>
            <a:endParaRPr lang="nl-NL"/>
          </a:p>
        </p:txBody>
      </p:sp>
    </p:spTree>
    <p:extLst>
      <p:ext uri="{BB962C8B-B14F-4D97-AF65-F5344CB8AC3E}">
        <p14:creationId xmlns:p14="http://schemas.microsoft.com/office/powerpoint/2010/main" val="288721918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Deze gaat over het verzamelen van informatie over waar de leerlingen staan ten opzichte van de leerdoelen en succescriteria. Deze informatie kan verzameld worden d.m.v. formeel en informeel toetsen. </a:t>
            </a:r>
          </a:p>
          <a:p>
            <a:pPr marL="171450" indent="-171450">
              <a:buFont typeface="Arial" panose="020B0604020202020204" pitchFamily="34" charset="0"/>
              <a:buChar char="•"/>
            </a:pPr>
            <a:r>
              <a:rPr lang="nl-NL" dirty="0"/>
              <a:t>In deel 1 van deze collegereeks hebben we de wijze van informatie verzamelen besproken, van informeel naar formeel. Benadruk ook hier dat het om de brede definitie van ‘toetsen’ gaat: het verzamelen, analyseren en interpreteren van informatie over het leren, zodat je passende vervolgstappen kunt nemen als leraar en leerling.</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46</a:t>
            </a:fld>
            <a:endParaRPr lang="nl-NL"/>
          </a:p>
        </p:txBody>
      </p:sp>
    </p:spTree>
    <p:extLst>
      <p:ext uri="{BB962C8B-B14F-4D97-AF65-F5344CB8AC3E}">
        <p14:creationId xmlns:p14="http://schemas.microsoft.com/office/powerpoint/2010/main" val="67771875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Afkomstig van VSO </a:t>
            </a:r>
            <a:r>
              <a:rPr lang="nl-NL" dirty="0" err="1"/>
              <a:t>Mariëndael</a:t>
            </a:r>
            <a:r>
              <a:rPr lang="nl-NL" dirty="0"/>
              <a:t> </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47</a:t>
            </a:fld>
            <a:endParaRPr lang="nl-NL"/>
          </a:p>
        </p:txBody>
      </p:sp>
    </p:spTree>
    <p:extLst>
      <p:ext uri="{BB962C8B-B14F-4D97-AF65-F5344CB8AC3E}">
        <p14:creationId xmlns:p14="http://schemas.microsoft.com/office/powerpoint/2010/main" val="22936709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Laat studenten de twee of drie voorbeelden met elkaar vergelijken. Wat zijn de verschillen, wat zijn de overeenkomsten?</a:t>
            </a:r>
          </a:p>
          <a:p>
            <a:pPr marL="171450" indent="-171450">
              <a:buFont typeface="Arial" panose="020B0604020202020204" pitchFamily="34" charset="0"/>
              <a:buChar char="•"/>
            </a:pPr>
            <a:r>
              <a:rPr lang="nl-NL" dirty="0"/>
              <a:t>In hoeverre passen de gekozen werkvormen, technieken, activiteiten bij het leerdoel? Wat zou een alternatief kunnen zijn?</a:t>
            </a:r>
          </a:p>
          <a:p>
            <a:pPr marL="171450" indent="-171450">
              <a:buFont typeface="Arial" panose="020B0604020202020204" pitchFamily="34" charset="0"/>
              <a:buChar char="•"/>
            </a:pPr>
            <a:r>
              <a:rPr lang="nl-NL" dirty="0"/>
              <a:t>In hoeverre spelen leerlingen een rol en zijn ze actief bij de analyse betrokken?</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48</a:t>
            </a:fld>
            <a:endParaRPr lang="nl-NL"/>
          </a:p>
        </p:txBody>
      </p:sp>
    </p:spTree>
    <p:extLst>
      <p:ext uri="{BB962C8B-B14F-4D97-AF65-F5344CB8AC3E}">
        <p14:creationId xmlns:p14="http://schemas.microsoft.com/office/powerpoint/2010/main" val="250463510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Zet de studenten in groepen en laat ze nadenken over hoe ze tijdens de les aandacht kunnen besteden aan informatie verzamelen.</a:t>
            </a:r>
          </a:p>
          <a:p>
            <a:pPr marL="171450" indent="-171450">
              <a:buFont typeface="Arial" panose="020B0604020202020204" pitchFamily="34" charset="0"/>
              <a:buChar char="•"/>
            </a:pPr>
            <a:r>
              <a:rPr lang="nl-NL" dirty="0"/>
              <a:t>Na maximaal tien minuten (kijk zelf hoeveel tijd je hebt): vraag de groepen om inspirerende voorbeelden. </a:t>
            </a:r>
          </a:p>
          <a:p>
            <a:pPr marL="171450" indent="-171450">
              <a:buFont typeface="Arial" panose="020B0604020202020204" pitchFamily="34" charset="0"/>
              <a:buChar char="•"/>
            </a:pPr>
            <a:r>
              <a:rPr lang="nl-NL" dirty="0"/>
              <a:t>Laat vervolgens het voorbeeld van lollypop sticks tot aan 3.25 min. zien. Het betreft een video van Dylan </a:t>
            </a:r>
            <a:r>
              <a:rPr lang="nl-NL" dirty="0" err="1"/>
              <a:t>Wiliam</a:t>
            </a:r>
            <a:r>
              <a:rPr lang="nl-NL" dirty="0"/>
              <a:t> die de lollypop sticks uitlegt. </a:t>
            </a:r>
          </a:p>
          <a:p>
            <a:pPr marL="171450" indent="-171450">
              <a:buFont typeface="Arial" panose="020B0604020202020204" pitchFamily="34" charset="0"/>
              <a:buChar char="•"/>
            </a:pPr>
            <a:r>
              <a:rPr lang="nl-NL" dirty="0"/>
              <a:t>Verwijs naar het eerste deel van het college waarbij je ook de random name generator hebt gebruikt.</a:t>
            </a:r>
          </a:p>
          <a:p>
            <a:pPr marL="171450" indent="-171450">
              <a:buFont typeface="Arial" panose="020B0604020202020204" pitchFamily="34" charset="0"/>
              <a:buChar char="•"/>
            </a:pPr>
            <a:r>
              <a:rPr lang="nl-NL" dirty="0"/>
              <a:t>Let op: ook hier hoef je niet het hele filmpje te laten zien, zet het stop als de boodschap helder is.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49</a:t>
            </a:fld>
            <a:endParaRPr lang="nl-NL"/>
          </a:p>
        </p:txBody>
      </p:sp>
    </p:spTree>
    <p:extLst>
      <p:ext uri="{BB962C8B-B14F-4D97-AF65-F5344CB8AC3E}">
        <p14:creationId xmlns:p14="http://schemas.microsoft.com/office/powerpoint/2010/main" val="3588985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In het eerste deel</a:t>
            </a:r>
            <a:r>
              <a:rPr lang="nl-NL" baseline="0" dirty="0"/>
              <a:t> bespreken we de verschillende vormen en doelen van toetsen.</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a:t>
            </a:fld>
            <a:endParaRPr lang="nl-NL"/>
          </a:p>
        </p:txBody>
      </p:sp>
    </p:spTree>
    <p:extLst>
      <p:ext uri="{BB962C8B-B14F-4D97-AF65-F5344CB8AC3E}">
        <p14:creationId xmlns:p14="http://schemas.microsoft.com/office/powerpoint/2010/main" val="857164361"/>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Niveaus van feedback: </a:t>
            </a:r>
            <a:r>
              <a:rPr lang="nl-NL" dirty="0" err="1"/>
              <a:t>Hatty</a:t>
            </a:r>
            <a:r>
              <a:rPr lang="nl-NL" dirty="0"/>
              <a:t> en </a:t>
            </a:r>
            <a:r>
              <a:rPr lang="nl-NL" dirty="0" err="1"/>
              <a:t>Timperley</a:t>
            </a:r>
            <a:r>
              <a:rPr lang="nl-NL" dirty="0"/>
              <a:t> (2007) vinden dat feedback op proces en zelfregulatie dus op aanpak de meest effectieve feedback is.</a:t>
            </a:r>
          </a:p>
          <a:p>
            <a:pPr marL="171450" indent="-171450">
              <a:buFont typeface="Arial" panose="020B0604020202020204" pitchFamily="34" charset="0"/>
              <a:buChar char="•"/>
            </a:pPr>
            <a:r>
              <a:rPr lang="nl-NL" sz="1200" kern="1200" dirty="0">
                <a:solidFill>
                  <a:schemeClr val="tx1"/>
                </a:solidFill>
                <a:effectLst/>
                <a:latin typeface="+mn-lt"/>
                <a:ea typeface="+mn-ea"/>
                <a:cs typeface="+mn-cs"/>
              </a:rPr>
              <a:t>Feedback moet landen: is er een plek/opdracht/context waar de leerling wat met de feedback kan. Je moet dus niet alleen kijken naar: hoe geef ik de feedback maar ook hoe je je onderwijs vormgeeft en hoe feedback kan benut worden in een volgende activiteit. Denk aan een taakserie. Nadenken over: hoe geven we een serie van taken zo vorm dat feedback daadwerkelijk kan landen. </a:t>
            </a:r>
          </a:p>
          <a:p>
            <a:pPr lvl="0"/>
            <a:r>
              <a:rPr lang="nl-NL" sz="1200" kern="1200" dirty="0">
                <a:solidFill>
                  <a:schemeClr val="tx1"/>
                </a:solidFill>
                <a:effectLst/>
                <a:latin typeface="+mn-lt"/>
                <a:ea typeface="+mn-ea"/>
                <a:cs typeface="+mn-cs"/>
              </a:rPr>
              <a:t>Pre-activiteit aan de hand van voorbeelden om tot lijst criteria/</a:t>
            </a:r>
            <a:r>
              <a:rPr lang="nl-NL" sz="1200" kern="1200" dirty="0" err="1">
                <a:solidFill>
                  <a:schemeClr val="tx1"/>
                </a:solidFill>
                <a:effectLst/>
                <a:latin typeface="+mn-lt"/>
                <a:ea typeface="+mn-ea"/>
                <a:cs typeface="+mn-cs"/>
              </a:rPr>
              <a:t>rubric</a:t>
            </a:r>
            <a:r>
              <a:rPr lang="nl-NL" sz="1200" kern="1200" dirty="0">
                <a:solidFill>
                  <a:schemeClr val="tx1"/>
                </a:solidFill>
                <a:effectLst/>
                <a:latin typeface="+mn-lt"/>
                <a:ea typeface="+mn-ea"/>
                <a:cs typeface="+mn-cs"/>
              </a:rPr>
              <a:t> te komen, waardoor je bij de </a:t>
            </a:r>
            <a:r>
              <a:rPr lang="nl-NL" sz="1200" kern="1200" dirty="0" err="1">
                <a:solidFill>
                  <a:schemeClr val="tx1"/>
                </a:solidFill>
                <a:effectLst/>
                <a:latin typeface="+mn-lt"/>
                <a:ea typeface="+mn-ea"/>
                <a:cs typeface="+mn-cs"/>
              </a:rPr>
              <a:t>drafts</a:t>
            </a:r>
            <a:r>
              <a:rPr lang="nl-NL" sz="1200" kern="1200" dirty="0">
                <a:solidFill>
                  <a:schemeClr val="tx1"/>
                </a:solidFill>
                <a:effectLst/>
                <a:latin typeface="+mn-lt"/>
                <a:ea typeface="+mn-ea"/>
                <a:cs typeface="+mn-cs"/>
              </a:rPr>
              <a:t> een hulpmiddel hebt</a:t>
            </a:r>
          </a:p>
          <a:p>
            <a:pPr lvl="0"/>
            <a:r>
              <a:rPr lang="nl-NL" sz="1200" kern="1200" dirty="0">
                <a:solidFill>
                  <a:schemeClr val="tx1"/>
                </a:solidFill>
                <a:effectLst/>
                <a:latin typeface="+mn-lt"/>
                <a:ea typeface="+mn-ea"/>
                <a:cs typeface="+mn-cs"/>
              </a:rPr>
              <a:t>Wat heeft een leerling met de feedback gedaan: versie + kleine reflectie met concrete voorbeelden. Zie voorbeeld vakoverstijgend.</a:t>
            </a:r>
          </a:p>
          <a:p>
            <a:r>
              <a:rPr lang="nl-NL" sz="1200" kern="1200" dirty="0">
                <a:solidFill>
                  <a:schemeClr val="tx1"/>
                </a:solidFill>
                <a:effectLst/>
                <a:latin typeface="+mn-lt"/>
                <a:ea typeface="+mn-ea"/>
                <a:cs typeface="+mn-cs"/>
              </a:rPr>
              <a:t> </a:t>
            </a:r>
          </a:p>
          <a:p>
            <a:r>
              <a:rPr lang="nl-NL" sz="1200" kern="1200" dirty="0">
                <a:solidFill>
                  <a:schemeClr val="tx1"/>
                </a:solidFill>
                <a:effectLst/>
                <a:latin typeface="+mn-lt"/>
                <a:ea typeface="+mn-ea"/>
                <a:cs typeface="+mn-cs"/>
              </a:rPr>
              <a:t>Dus: alles draait om het onderwijsontwerp. Geef feedback een plek in je programma. </a:t>
            </a:r>
          </a:p>
          <a:p>
            <a:r>
              <a:rPr lang="nl-NL" sz="1200" kern="1200" dirty="0">
                <a:solidFill>
                  <a:schemeClr val="tx1"/>
                </a:solidFill>
                <a:effectLst/>
                <a:latin typeface="+mn-lt"/>
                <a:ea typeface="+mn-ea"/>
                <a:cs typeface="+mn-cs"/>
              </a:rPr>
              <a:t>En: breng hiaten in de kaart voor later/het nieuwe schooljaar. Het helpt om volgend jaar na te denken over hoe je volgend jaar je onderwijsprogramma in elkaar wilt zetten.</a:t>
            </a:r>
          </a:p>
          <a:p>
            <a:pPr marL="171450" indent="-171450">
              <a:buFont typeface="Arial" panose="020B0604020202020204" pitchFamily="34" charset="0"/>
              <a:buChar char="•"/>
            </a:pPr>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50</a:t>
            </a:fld>
            <a:endParaRPr lang="nl-NL"/>
          </a:p>
        </p:txBody>
      </p:sp>
    </p:spTree>
    <p:extLst>
      <p:ext uri="{BB962C8B-B14F-4D97-AF65-F5344CB8AC3E}">
        <p14:creationId xmlns:p14="http://schemas.microsoft.com/office/powerpoint/2010/main" val="221580767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Feedback moet aan een aantal criteria voldoen. Deze kun je uitbreiden, verdiepen. </a:t>
            </a:r>
          </a:p>
          <a:p>
            <a:pPr marL="171450" indent="-171450">
              <a:buFont typeface="Arial" panose="020B0604020202020204" pitchFamily="34" charset="0"/>
              <a:buChar char="•"/>
            </a:pPr>
            <a:r>
              <a:rPr lang="nl-NL" dirty="0"/>
              <a:t>Eventueel kun je hier dieper ingaan op het artikel van </a:t>
            </a:r>
            <a:r>
              <a:rPr lang="nl-NL" dirty="0" err="1"/>
              <a:t>Hattie</a:t>
            </a:r>
            <a:r>
              <a:rPr lang="nl-NL" dirty="0"/>
              <a:t> &amp; </a:t>
            </a:r>
            <a:r>
              <a:rPr lang="nl-NL" dirty="0" err="1"/>
              <a:t>Timperley</a:t>
            </a:r>
            <a:r>
              <a:rPr lang="nl-NL" dirty="0"/>
              <a:t>, over feedback op zelf, taak, proces en zelfregulatie, waarbij de eerste andere doelen dient (motivatie, relatie) dan de andere feedback.</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51</a:t>
            </a:fld>
            <a:endParaRPr lang="nl-NL"/>
          </a:p>
        </p:txBody>
      </p:sp>
    </p:spTree>
    <p:extLst>
      <p:ext uri="{BB962C8B-B14F-4D97-AF65-F5344CB8AC3E}">
        <p14:creationId xmlns:p14="http://schemas.microsoft.com/office/powerpoint/2010/main" val="185794148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 FE </a:t>
            </a:r>
            <a:r>
              <a:rPr lang="en-US" dirty="0" err="1"/>
              <a:t>cyclus</a:t>
            </a:r>
            <a:r>
              <a:rPr lang="en-US" dirty="0"/>
              <a:t> </a:t>
            </a:r>
            <a:r>
              <a:rPr lang="en-US" dirty="0" err="1"/>
              <a:t>maakt</a:t>
            </a:r>
            <a:r>
              <a:rPr lang="en-US" dirty="0"/>
              <a:t> </a:t>
            </a:r>
            <a:r>
              <a:rPr lang="en-US" dirty="0" err="1"/>
              <a:t>bewust</a:t>
            </a:r>
            <a:r>
              <a:rPr lang="en-US" dirty="0"/>
              <a:t> </a:t>
            </a:r>
            <a:r>
              <a:rPr lang="en-US" dirty="0" err="1"/>
              <a:t>een</a:t>
            </a:r>
            <a:r>
              <a:rPr lang="en-US" dirty="0"/>
              <a:t> </a:t>
            </a:r>
            <a:r>
              <a:rPr lang="en-US" dirty="0" err="1"/>
              <a:t>onderscheid</a:t>
            </a:r>
            <a:r>
              <a:rPr lang="en-US" dirty="0"/>
              <a:t> </a:t>
            </a:r>
            <a:r>
              <a:rPr lang="en-US" dirty="0" err="1"/>
              <a:t>tussen</a:t>
            </a:r>
            <a:r>
              <a:rPr lang="en-US" dirty="0"/>
              <a:t> </a:t>
            </a:r>
            <a:r>
              <a:rPr lang="en-US" dirty="0" err="1"/>
              <a:t>fase</a:t>
            </a:r>
            <a:r>
              <a:rPr lang="en-US" dirty="0"/>
              <a:t> 4 </a:t>
            </a:r>
            <a:r>
              <a:rPr lang="en-US" dirty="0" err="1"/>
              <a:t>en</a:t>
            </a:r>
            <a:r>
              <a:rPr lang="en-US" dirty="0"/>
              <a:t> </a:t>
            </a:r>
            <a:r>
              <a:rPr lang="en-US" dirty="0" err="1"/>
              <a:t>fase</a:t>
            </a:r>
            <a:r>
              <a:rPr lang="en-US" dirty="0"/>
              <a:t> 5. </a:t>
            </a:r>
            <a:r>
              <a:rPr lang="en-US" dirty="0" err="1"/>
              <a:t>Fase</a:t>
            </a:r>
            <a:r>
              <a:rPr lang="en-US" dirty="0"/>
              <a:t> 4 </a:t>
            </a:r>
            <a:r>
              <a:rPr lang="en-US" dirty="0" err="1"/>
              <a:t>gaat</a:t>
            </a:r>
            <a:r>
              <a:rPr lang="en-US" dirty="0"/>
              <a:t> </a:t>
            </a:r>
            <a:r>
              <a:rPr lang="en-US" dirty="0" err="1"/>
              <a:t>eigenlijk</a:t>
            </a:r>
            <a:r>
              <a:rPr lang="en-US" dirty="0"/>
              <a:t> </a:t>
            </a:r>
            <a:r>
              <a:rPr lang="en-US" dirty="0" err="1"/>
              <a:t>nog</a:t>
            </a:r>
            <a:r>
              <a:rPr lang="en-US" dirty="0"/>
              <a:t> over de </a:t>
            </a:r>
            <a:r>
              <a:rPr lang="en-US" dirty="0" err="1"/>
              <a:t>huidige</a:t>
            </a:r>
            <a:r>
              <a:rPr lang="en-US" dirty="0"/>
              <a:t> </a:t>
            </a:r>
            <a:r>
              <a:rPr lang="en-US" dirty="0" err="1"/>
              <a:t>situatie</a:t>
            </a:r>
            <a:r>
              <a:rPr lang="en-US" dirty="0"/>
              <a:t> (wat </a:t>
            </a:r>
            <a:r>
              <a:rPr lang="en-US" dirty="0" err="1"/>
              <a:t>ging</a:t>
            </a:r>
            <a:r>
              <a:rPr lang="en-US" dirty="0"/>
              <a:t> </a:t>
            </a:r>
            <a:r>
              <a:rPr lang="en-US" dirty="0" err="1"/>
              <a:t>en</a:t>
            </a:r>
            <a:r>
              <a:rPr lang="en-US" dirty="0"/>
              <a:t> </a:t>
            </a:r>
            <a:r>
              <a:rPr lang="en-US" dirty="0" err="1"/>
              <a:t>goed</a:t>
            </a:r>
            <a:r>
              <a:rPr lang="en-US" dirty="0"/>
              <a:t> </a:t>
            </a:r>
            <a:r>
              <a:rPr lang="en-US" dirty="0" err="1"/>
              <a:t>en</a:t>
            </a:r>
            <a:r>
              <a:rPr lang="en-US" dirty="0"/>
              <a:t> minder </a:t>
            </a:r>
            <a:r>
              <a:rPr lang="en-US" dirty="0" err="1"/>
              <a:t>goed</a:t>
            </a:r>
            <a:r>
              <a:rPr lang="en-US" dirty="0"/>
              <a:t> over wat </a:t>
            </a:r>
            <a:r>
              <a:rPr lang="en-US" dirty="0" err="1"/>
              <a:t>je</a:t>
            </a:r>
            <a:r>
              <a:rPr lang="en-US" dirty="0"/>
              <a:t> NU </a:t>
            </a:r>
            <a:r>
              <a:rPr lang="en-US" dirty="0" err="1"/>
              <a:t>hebt</a:t>
            </a:r>
            <a:r>
              <a:rPr lang="en-US" dirty="0"/>
              <a:t> </a:t>
            </a:r>
            <a:r>
              <a:rPr lang="en-US" dirty="0" err="1"/>
              <a:t>laten</a:t>
            </a:r>
            <a:r>
              <a:rPr lang="en-US" dirty="0"/>
              <a:t> </a:t>
            </a:r>
            <a:r>
              <a:rPr lang="en-US" dirty="0" err="1"/>
              <a:t>zien</a:t>
            </a:r>
            <a:r>
              <a:rPr lang="en-US" dirty="0"/>
              <a:t>?). </a:t>
            </a:r>
            <a:r>
              <a:rPr lang="en-US" dirty="0" err="1"/>
              <a:t>Hierin</a:t>
            </a:r>
            <a:r>
              <a:rPr lang="en-US" dirty="0"/>
              <a:t> </a:t>
            </a:r>
            <a:r>
              <a:rPr lang="en-US" dirty="0" err="1"/>
              <a:t>ontstaan</a:t>
            </a:r>
            <a:r>
              <a:rPr lang="en-US" dirty="0"/>
              <a:t> </a:t>
            </a:r>
            <a:r>
              <a:rPr lang="en-US" dirty="0" err="1"/>
              <a:t>vaak</a:t>
            </a:r>
            <a:r>
              <a:rPr lang="en-US" dirty="0"/>
              <a:t> tips </a:t>
            </a:r>
            <a:r>
              <a:rPr lang="en-US" dirty="0" err="1"/>
              <a:t>en</a:t>
            </a:r>
            <a:r>
              <a:rPr lang="en-US" dirty="0"/>
              <a:t> tops. </a:t>
            </a:r>
            <a:r>
              <a:rPr lang="en-US" dirty="0" err="1"/>
              <a:t>En</a:t>
            </a:r>
            <a:r>
              <a:rPr lang="en-US" dirty="0"/>
              <a:t> </a:t>
            </a:r>
            <a:r>
              <a:rPr lang="en-US" dirty="0" err="1"/>
              <a:t>toch</a:t>
            </a:r>
            <a:r>
              <a:rPr lang="en-US" dirty="0"/>
              <a:t> </a:t>
            </a:r>
            <a:r>
              <a:rPr lang="en-US" dirty="0" err="1"/>
              <a:t>ontstaat</a:t>
            </a:r>
            <a:r>
              <a:rPr lang="en-US" dirty="0"/>
              <a:t> </a:t>
            </a:r>
            <a:r>
              <a:rPr lang="en-US" dirty="0" err="1"/>
              <a:t>er</a:t>
            </a:r>
            <a:r>
              <a:rPr lang="en-US" dirty="0"/>
              <a:t> </a:t>
            </a:r>
            <a:r>
              <a:rPr lang="en-US" dirty="0" err="1"/>
              <a:t>dan</a:t>
            </a:r>
            <a:r>
              <a:rPr lang="en-US" dirty="0"/>
              <a:t> </a:t>
            </a:r>
            <a:r>
              <a:rPr lang="en-US" dirty="0" err="1"/>
              <a:t>niet</a:t>
            </a:r>
            <a:r>
              <a:rPr lang="en-US" dirty="0"/>
              <a:t> </a:t>
            </a:r>
            <a:r>
              <a:rPr lang="en-US" dirty="0" err="1"/>
              <a:t>als</a:t>
            </a:r>
            <a:r>
              <a:rPr lang="en-US" dirty="0"/>
              <a:t> </a:t>
            </a:r>
            <a:r>
              <a:rPr lang="en-US" dirty="0" err="1"/>
              <a:t>vanzelf</a:t>
            </a:r>
            <a:r>
              <a:rPr lang="en-US" dirty="0"/>
              <a:t> </a:t>
            </a:r>
            <a:r>
              <a:rPr lang="en-US" dirty="0" err="1"/>
              <a:t>een</a:t>
            </a:r>
            <a:r>
              <a:rPr lang="en-US" dirty="0"/>
              <a:t> </a:t>
            </a:r>
            <a:r>
              <a:rPr lang="en-US" dirty="0" err="1"/>
              <a:t>vervolgactie</a:t>
            </a:r>
            <a:r>
              <a:rPr lang="en-US" dirty="0"/>
              <a:t>. </a:t>
            </a:r>
            <a:r>
              <a:rPr lang="en-US" dirty="0" err="1"/>
              <a:t>Bv</a:t>
            </a:r>
            <a:r>
              <a:rPr lang="en-US" dirty="0"/>
              <a:t>. </a:t>
            </a:r>
            <a:r>
              <a:rPr lang="en-US" dirty="0" err="1"/>
              <a:t>Als</a:t>
            </a:r>
            <a:r>
              <a:rPr lang="en-US" dirty="0"/>
              <a:t> de </a:t>
            </a:r>
            <a:r>
              <a:rPr lang="en-US" dirty="0" err="1"/>
              <a:t>lln</a:t>
            </a:r>
            <a:r>
              <a:rPr lang="en-US" dirty="0"/>
              <a:t> </a:t>
            </a:r>
            <a:r>
              <a:rPr lang="en-US" dirty="0" err="1"/>
              <a:t>niet</a:t>
            </a:r>
            <a:r>
              <a:rPr lang="en-US" dirty="0"/>
              <a:t> </a:t>
            </a:r>
            <a:r>
              <a:rPr lang="en-US" dirty="0" err="1"/>
              <a:t>weer</a:t>
            </a:r>
            <a:r>
              <a:rPr lang="en-US" dirty="0"/>
              <a:t> hoe met de tip om te </a:t>
            </a:r>
            <a:r>
              <a:rPr lang="en-US" dirty="0" err="1"/>
              <a:t>gaan</a:t>
            </a:r>
            <a:r>
              <a:rPr lang="en-US" dirty="0"/>
              <a:t>. </a:t>
            </a:r>
          </a:p>
          <a:p>
            <a:endParaRPr lang="en-US" dirty="0"/>
          </a:p>
          <a:p>
            <a:r>
              <a:rPr lang="en-US" dirty="0" err="1"/>
              <a:t>Daarnaast</a:t>
            </a:r>
            <a:r>
              <a:rPr lang="en-US" dirty="0"/>
              <a:t> </a:t>
            </a:r>
            <a:r>
              <a:rPr lang="en-US" dirty="0" err="1"/>
              <a:t>maakt</a:t>
            </a:r>
            <a:r>
              <a:rPr lang="en-US" dirty="0"/>
              <a:t> de FE </a:t>
            </a:r>
            <a:r>
              <a:rPr lang="en-US" dirty="0" err="1"/>
              <a:t>cyclus</a:t>
            </a:r>
            <a:r>
              <a:rPr lang="en-US" dirty="0"/>
              <a:t> de </a:t>
            </a:r>
            <a:r>
              <a:rPr lang="en-US" dirty="0" err="1"/>
              <a:t>vervolgactie</a:t>
            </a:r>
            <a:r>
              <a:rPr lang="en-US" dirty="0"/>
              <a:t> </a:t>
            </a:r>
            <a:r>
              <a:rPr lang="en-US" dirty="0" err="1"/>
              <a:t>duidelijk</a:t>
            </a:r>
            <a:r>
              <a:rPr lang="en-US" dirty="0"/>
              <a:t> </a:t>
            </a:r>
            <a:r>
              <a:rPr lang="en-US" dirty="0" err="1"/>
              <a:t>een</a:t>
            </a:r>
            <a:r>
              <a:rPr lang="en-US" dirty="0"/>
              <a:t> </a:t>
            </a:r>
            <a:r>
              <a:rPr lang="en-US" dirty="0" err="1"/>
              <a:t>verantwoordelijkheid</a:t>
            </a:r>
            <a:r>
              <a:rPr lang="en-US" dirty="0"/>
              <a:t> van </a:t>
            </a:r>
            <a:r>
              <a:rPr lang="en-US" dirty="0" err="1"/>
              <a:t>leerling</a:t>
            </a:r>
            <a:r>
              <a:rPr lang="en-US" dirty="0"/>
              <a:t> EN docent. </a:t>
            </a:r>
            <a:r>
              <a:rPr lang="en-US" dirty="0" err="1"/>
              <a:t>Niet</a:t>
            </a:r>
            <a:r>
              <a:rPr lang="en-US" dirty="0"/>
              <a:t> </a:t>
            </a:r>
            <a:r>
              <a:rPr lang="en-US" dirty="0" err="1"/>
              <a:t>alleen</a:t>
            </a:r>
            <a:r>
              <a:rPr lang="en-US" dirty="0"/>
              <a:t> de </a:t>
            </a:r>
            <a:r>
              <a:rPr lang="en-US" dirty="0" err="1"/>
              <a:t>leerling</a:t>
            </a:r>
            <a:r>
              <a:rPr lang="en-US" dirty="0"/>
              <a:t> </a:t>
            </a:r>
            <a:r>
              <a:rPr lang="en-US" dirty="0" err="1"/>
              <a:t>hoeft</a:t>
            </a:r>
            <a:r>
              <a:rPr lang="en-US" dirty="0"/>
              <a:t>/</a:t>
            </a:r>
            <a:r>
              <a:rPr lang="en-US" dirty="0" err="1"/>
              <a:t>kan</a:t>
            </a:r>
            <a:r>
              <a:rPr lang="en-US" dirty="0"/>
              <a:t> </a:t>
            </a:r>
            <a:r>
              <a:rPr lang="en-US" dirty="0" err="1"/>
              <a:t>altijd</a:t>
            </a:r>
            <a:r>
              <a:rPr lang="en-US" dirty="0"/>
              <a:t> </a:t>
            </a:r>
            <a:r>
              <a:rPr lang="en-US" dirty="0" err="1"/>
              <a:t>iets</a:t>
            </a:r>
            <a:r>
              <a:rPr lang="en-US" dirty="0"/>
              <a:t> </a:t>
            </a:r>
            <a:r>
              <a:rPr lang="en-US" dirty="0" err="1"/>
              <a:t>aanpassen</a:t>
            </a:r>
            <a:r>
              <a:rPr lang="en-US" dirty="0"/>
              <a:t>. Ook de </a:t>
            </a:r>
            <a:r>
              <a:rPr lang="en-US" dirty="0" err="1"/>
              <a:t>leraar</a:t>
            </a:r>
            <a:r>
              <a:rPr lang="en-US" dirty="0"/>
              <a:t> </a:t>
            </a:r>
            <a:r>
              <a:rPr lang="en-US" dirty="0" err="1"/>
              <a:t>moet</a:t>
            </a:r>
            <a:r>
              <a:rPr lang="en-US" dirty="0"/>
              <a:t> met de </a:t>
            </a:r>
            <a:r>
              <a:rPr lang="en-US" dirty="0" err="1"/>
              <a:t>verzamelde</a:t>
            </a:r>
            <a:r>
              <a:rPr lang="en-US" dirty="0"/>
              <a:t> </a:t>
            </a:r>
            <a:r>
              <a:rPr lang="en-US" dirty="0" err="1"/>
              <a:t>informatie</a:t>
            </a:r>
            <a:r>
              <a:rPr lang="en-US" dirty="0"/>
              <a:t> </a:t>
            </a:r>
            <a:r>
              <a:rPr lang="en-US" dirty="0" err="1"/>
              <a:t>bedenken</a:t>
            </a:r>
            <a:r>
              <a:rPr lang="en-US" dirty="0"/>
              <a:t>: “ </a:t>
            </a:r>
            <a:r>
              <a:rPr lang="en-US" dirty="0" err="1"/>
              <a:t>moet</a:t>
            </a:r>
            <a:r>
              <a:rPr lang="en-US" dirty="0"/>
              <a:t>/</a:t>
            </a:r>
            <a:r>
              <a:rPr lang="en-US" dirty="0" err="1"/>
              <a:t>kan</a:t>
            </a:r>
            <a:r>
              <a:rPr lang="en-US" dirty="0"/>
              <a:t> </a:t>
            </a:r>
            <a:r>
              <a:rPr lang="en-US" dirty="0" err="1"/>
              <a:t>ik</a:t>
            </a:r>
            <a:r>
              <a:rPr lang="en-US" dirty="0"/>
              <a:t> </a:t>
            </a:r>
            <a:r>
              <a:rPr lang="en-US" dirty="0" err="1"/>
              <a:t>een</a:t>
            </a:r>
            <a:r>
              <a:rPr lang="en-US" dirty="0"/>
              <a:t> </a:t>
            </a:r>
            <a:r>
              <a:rPr lang="en-US" dirty="0" err="1"/>
              <a:t>andere</a:t>
            </a:r>
            <a:r>
              <a:rPr lang="en-US" dirty="0"/>
              <a:t> </a:t>
            </a:r>
            <a:r>
              <a:rPr lang="en-US" dirty="0" err="1"/>
              <a:t>instructie</a:t>
            </a:r>
            <a:r>
              <a:rPr lang="en-US" dirty="0"/>
              <a:t>, </a:t>
            </a:r>
            <a:r>
              <a:rPr lang="en-US" dirty="0" err="1"/>
              <a:t>werkvorm</a:t>
            </a:r>
            <a:r>
              <a:rPr lang="en-US" dirty="0"/>
              <a:t>, </a:t>
            </a:r>
            <a:r>
              <a:rPr lang="en-US" dirty="0" err="1"/>
              <a:t>opdracht</a:t>
            </a:r>
            <a:r>
              <a:rPr lang="en-US" dirty="0"/>
              <a:t>, </a:t>
            </a:r>
            <a:r>
              <a:rPr lang="en-US" dirty="0" err="1"/>
              <a:t>uitleg</a:t>
            </a:r>
            <a:r>
              <a:rPr lang="en-US" dirty="0"/>
              <a:t> </a:t>
            </a:r>
            <a:r>
              <a:rPr lang="en-US" dirty="0" err="1"/>
              <a:t>geven</a:t>
            </a:r>
            <a:r>
              <a:rPr lang="en-US" dirty="0"/>
              <a:t>?” </a:t>
            </a:r>
            <a:endParaRPr lang="nl-NL" dirty="0"/>
          </a:p>
        </p:txBody>
      </p:sp>
      <p:sp>
        <p:nvSpPr>
          <p:cNvPr id="4" name="Slide Number Placeholder 3"/>
          <p:cNvSpPr>
            <a:spLocks noGrp="1"/>
          </p:cNvSpPr>
          <p:nvPr>
            <p:ph type="sldNum" sz="quarter" idx="10"/>
          </p:nvPr>
        </p:nvSpPr>
        <p:spPr/>
        <p:txBody>
          <a:bodyPr/>
          <a:lstStyle/>
          <a:p>
            <a:fld id="{D37874ED-15EE-4B5B-8E01-D3CAF1F53731}" type="slidenum">
              <a:rPr lang="nl-NL" smtClean="0"/>
              <a:t>52</a:t>
            </a:fld>
            <a:endParaRPr lang="nl-NL"/>
          </a:p>
        </p:txBody>
      </p:sp>
    </p:spTree>
    <p:extLst>
      <p:ext uri="{BB962C8B-B14F-4D97-AF65-F5344CB8AC3E}">
        <p14:creationId xmlns:p14="http://schemas.microsoft.com/office/powerpoint/2010/main" val="36388096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Laat studenten de twee of drie voorbeelden met elkaar vergelijken. Wat zijn de verschillen, wat zijn de overeenkomsten?</a:t>
            </a:r>
          </a:p>
          <a:p>
            <a:pPr marL="171450" indent="-171450">
              <a:buFont typeface="Arial" panose="020B0604020202020204" pitchFamily="34" charset="0"/>
              <a:buChar char="•"/>
            </a:pPr>
            <a:r>
              <a:rPr lang="nl-NL" dirty="0"/>
              <a:t>In hoeverre zijn leerlingen in staat/gelegenheid om ontvangen feedback ook daadwerkelijk toe te passen?</a:t>
            </a:r>
          </a:p>
          <a:p>
            <a:pPr marL="171450" indent="-171450">
              <a:buFont typeface="Arial" panose="020B0604020202020204" pitchFamily="34" charset="0"/>
              <a:buChar char="•"/>
            </a:pPr>
            <a:r>
              <a:rPr lang="nl-NL" dirty="0"/>
              <a:t>In hoeverre spelen leerlingen een rol en zijn ze actief bij fase 4 en 5 betrokken?</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53</a:t>
            </a:fld>
            <a:endParaRPr lang="nl-NL"/>
          </a:p>
        </p:txBody>
      </p:sp>
    </p:spTree>
    <p:extLst>
      <p:ext uri="{BB962C8B-B14F-4D97-AF65-F5344CB8AC3E}">
        <p14:creationId xmlns:p14="http://schemas.microsoft.com/office/powerpoint/2010/main" val="29846094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Ook leerlingen spelen een belangrijke rol bij formatief evalueren. </a:t>
            </a:r>
          </a:p>
          <a:p>
            <a:pPr marL="171450" indent="-171450">
              <a:buFont typeface="Arial" panose="020B0604020202020204" pitchFamily="34" charset="0"/>
              <a:buChar char="•"/>
            </a:pPr>
            <a:r>
              <a:rPr lang="nl-NL" dirty="0"/>
              <a:t>Belangrijk is het ook voor leerlingen om het behapbaar te maken/houden, bijv. om niet gelijk alle aspecten van spreekvaardigheid te bekijken, maar in te zoomen op de opbouw van een presentatie of de afstemming op publiek.</a:t>
            </a:r>
          </a:p>
          <a:p>
            <a:pPr marL="171450" indent="-171450">
              <a:buFont typeface="Arial" panose="020B0604020202020204" pitchFamily="34" charset="0"/>
              <a:buChar char="•"/>
            </a:pPr>
            <a:r>
              <a:rPr lang="nl-NL" dirty="0"/>
              <a:t>Benadruk ook dat het aanleren van peer/</a:t>
            </a:r>
            <a:r>
              <a:rPr lang="nl-NL" dirty="0" err="1"/>
              <a:t>self</a:t>
            </a:r>
            <a:r>
              <a:rPr lang="nl-NL" dirty="0"/>
              <a:t> assessment ook een ontwikkeling in een doorlopende leerlijn is en dus expliciet moet worden onderwezen. Zie o.a. het onderzoek van Kelly </a:t>
            </a:r>
            <a:r>
              <a:rPr lang="nl-NL" dirty="0" err="1"/>
              <a:t>Meusen</a:t>
            </a:r>
            <a:r>
              <a:rPr lang="nl-NL" dirty="0"/>
              <a:t>-Beekman t.a.v. feedback op de basisschool.</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54</a:t>
            </a:fld>
            <a:endParaRPr lang="nl-NL"/>
          </a:p>
        </p:txBody>
      </p:sp>
    </p:spTree>
    <p:extLst>
      <p:ext uri="{BB962C8B-B14F-4D97-AF65-F5344CB8AC3E}">
        <p14:creationId xmlns:p14="http://schemas.microsoft.com/office/powerpoint/2010/main" val="365386274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Je kunt bijv. peer feedback inzetten om ervoor te zorgen dat leerlingen van elkaar leren. Dit vraagt om heldere leerdoelen en concrete succescriteria en veel uitleg van de docent aan de hand van voorbeelden van producten (minder goed – goed) én voorbeelden van feedback geven (effectieve feedback en minder effectief). Dit is niet iets wat je zomaar doet. Zie toelichting vorige slide.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55</a:t>
            </a:fld>
            <a:endParaRPr lang="nl-NL"/>
          </a:p>
        </p:txBody>
      </p:sp>
    </p:spTree>
    <p:extLst>
      <p:ext uri="{BB962C8B-B14F-4D97-AF65-F5344CB8AC3E}">
        <p14:creationId xmlns:p14="http://schemas.microsoft.com/office/powerpoint/2010/main" val="168108994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Zet de studenten in groepen en laat ze nadenken over hoe ze tijdens de les aandacht kunnen besteden aan informatie verzamelen. </a:t>
            </a:r>
          </a:p>
          <a:p>
            <a:pPr marL="171450" indent="-171450">
              <a:buFont typeface="Arial" panose="020B0604020202020204" pitchFamily="34" charset="0"/>
              <a:buChar char="•"/>
            </a:pPr>
            <a:r>
              <a:rPr lang="nl-NL" dirty="0"/>
              <a:t>Na maximaal tien minuten (kijk zelf hoeveel tijd je hebt): vraag de groepen om inspirerende voorbeelden. </a:t>
            </a:r>
          </a:p>
          <a:p>
            <a:pPr marL="171450" indent="-171450">
              <a:buFont typeface="Arial" panose="020B0604020202020204" pitchFamily="34" charset="0"/>
              <a:buChar char="•"/>
            </a:pPr>
            <a:r>
              <a:rPr lang="nl-NL" dirty="0"/>
              <a:t>Laat vervolgens zelf een voorbeeld van peer assessment zien met post-</a:t>
            </a:r>
            <a:r>
              <a:rPr lang="nl-NL" dirty="0" err="1"/>
              <a:t>its</a:t>
            </a:r>
            <a:r>
              <a:rPr lang="nl-NL" dirty="0"/>
              <a:t> (van 0.00 – 2.45 min.). </a:t>
            </a:r>
          </a:p>
          <a:p>
            <a:pPr marL="171450" indent="-171450">
              <a:buFont typeface="Arial" panose="020B0604020202020204" pitchFamily="34" charset="0"/>
              <a:buChar char="•"/>
            </a:pPr>
            <a:r>
              <a:rPr lang="nl-NL" dirty="0"/>
              <a:t>Let op: ook hier hoef je niet het hele filmpje te laten zien, zet stop als de boodschap helder is. </a:t>
            </a:r>
          </a:p>
          <a:p>
            <a:pPr marL="171450" indent="-171450">
              <a:buFont typeface="Arial" panose="020B0604020202020204" pitchFamily="34" charset="0"/>
              <a:buChar char="•"/>
            </a:pPr>
            <a:r>
              <a:rPr lang="nl-NL" dirty="0"/>
              <a:t>Reflecteer op de colleges tot nu toe: wat hebben de studenten en docent gedaan waardoor eigenaarschap over leren bij de juiste groep kwam te liggen?</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56</a:t>
            </a:fld>
            <a:endParaRPr lang="nl-NL"/>
          </a:p>
        </p:txBody>
      </p:sp>
    </p:spTree>
    <p:extLst>
      <p:ext uri="{BB962C8B-B14F-4D97-AF65-F5344CB8AC3E}">
        <p14:creationId xmlns:p14="http://schemas.microsoft.com/office/powerpoint/2010/main" val="99641108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100"/>
            <a:ext cx="5486400" cy="4534756"/>
          </a:xfrm>
        </p:spPr>
        <p:txBody>
          <a:bodyPr/>
          <a:lstStyle/>
          <a:p>
            <a:r>
              <a:rPr lang="nl-NL" b="1" dirty="0"/>
              <a:t>Toelichting</a:t>
            </a:r>
          </a:p>
          <a:p>
            <a:pPr marL="171450" indent="-171450">
              <a:buFont typeface="Arial" panose="020B0604020202020204" pitchFamily="34" charset="0"/>
              <a:buChar char="•"/>
            </a:pPr>
            <a:r>
              <a:rPr lang="nl-NL" dirty="0"/>
              <a:t>Formatief evalueren is een cyclisch proces. Het gaat niet om losse acties of strategieën (waar de 5 strategieën van </a:t>
            </a:r>
            <a:r>
              <a:rPr lang="nl-NL" dirty="0" err="1"/>
              <a:t>Wiliam</a:t>
            </a:r>
            <a:r>
              <a:rPr lang="nl-NL" dirty="0"/>
              <a:t> toe zouden kunnen leiden), maar om het in samenhang uitvoeren van de verschillende stappen.</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57</a:t>
            </a:fld>
            <a:endParaRPr lang="nl-NL"/>
          </a:p>
        </p:txBody>
      </p:sp>
    </p:spTree>
    <p:extLst>
      <p:ext uri="{BB962C8B-B14F-4D97-AF65-F5344CB8AC3E}">
        <p14:creationId xmlns:p14="http://schemas.microsoft.com/office/powerpoint/2010/main" val="13089316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100"/>
            <a:ext cx="5486400" cy="4456113"/>
          </a:xfrm>
        </p:spPr>
        <p:txBody>
          <a:bodyPr/>
          <a:lstStyle/>
          <a:p>
            <a:r>
              <a:rPr lang="nl-NL" b="1" dirty="0"/>
              <a:t>Toelichting</a:t>
            </a:r>
          </a:p>
          <a:p>
            <a:pPr marL="171450" indent="-171450">
              <a:buFont typeface="Arial" panose="020B0604020202020204" pitchFamily="34" charset="0"/>
              <a:buChar char="•"/>
            </a:pPr>
            <a:r>
              <a:rPr lang="nl-NL" dirty="0"/>
              <a:t>Als studenten geen idee hebben welke richting ze op moeten, stimuleer ze dan alvast terug te denken aan alles wat eerder (ook in vorige college) verteld is over wat FT is. </a:t>
            </a:r>
          </a:p>
          <a:p>
            <a:pPr marL="171450" indent="-171450">
              <a:buFont typeface="Arial" panose="020B0604020202020204" pitchFamily="34" charset="0"/>
              <a:buChar char="•"/>
            </a:pPr>
            <a:r>
              <a:rPr lang="nl-NL" dirty="0"/>
              <a:t>Daar hebben we twee basismodellen besproken: Black &amp; </a:t>
            </a:r>
            <a:r>
              <a:rPr lang="nl-NL" dirty="0" err="1"/>
              <a:t>Wiliam</a:t>
            </a:r>
            <a:r>
              <a:rPr lang="nl-NL" dirty="0"/>
              <a:t> (2008)  + de FT-cyclus (</a:t>
            </a:r>
            <a:r>
              <a:rPr lang="nl-NL" dirty="0" err="1"/>
              <a:t>Gulikers</a:t>
            </a:r>
            <a:r>
              <a:rPr lang="nl-NL" dirty="0"/>
              <a:t> &amp; Baartman, 2017).</a:t>
            </a:r>
          </a:p>
          <a:p>
            <a:pPr marL="171450" indent="-171450">
              <a:buFont typeface="Arial" panose="020B0604020202020204" pitchFamily="34" charset="0"/>
              <a:buChar char="•"/>
            </a:pPr>
            <a:r>
              <a:rPr lang="nl-NL" dirty="0"/>
              <a:t>Na deze post-</a:t>
            </a:r>
            <a:r>
              <a:rPr lang="nl-NL" dirty="0" err="1"/>
              <a:t>it's</a:t>
            </a:r>
            <a:r>
              <a:rPr lang="nl-NL" dirty="0"/>
              <a:t> verwerking bespreken met de groep waar ze staan en wat ze nodig hebben om verder te kunnen.</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58</a:t>
            </a:fld>
            <a:endParaRPr lang="nl-NL"/>
          </a:p>
        </p:txBody>
      </p:sp>
    </p:spTree>
    <p:extLst>
      <p:ext uri="{BB962C8B-B14F-4D97-AF65-F5344CB8AC3E}">
        <p14:creationId xmlns:p14="http://schemas.microsoft.com/office/powerpoint/2010/main" val="155630027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r>
              <a:rPr lang="nl-NL" dirty="0"/>
              <a:t>Het cyclisch proces is cruciaal, maar is iets wat veel FT-praktijken en docenten nog niet laten zien. Veelal wordt een deel van de FT-cyclus uitgevoerd en worden fases overgeslagen.</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59</a:t>
            </a:fld>
            <a:endParaRPr lang="nl-NL"/>
          </a:p>
        </p:txBody>
      </p:sp>
    </p:spTree>
    <p:extLst>
      <p:ext uri="{BB962C8B-B14F-4D97-AF65-F5344CB8AC3E}">
        <p14:creationId xmlns:p14="http://schemas.microsoft.com/office/powerpoint/2010/main" val="155867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en-US" dirty="0"/>
              <a:t>We </a:t>
            </a:r>
            <a:r>
              <a:rPr lang="en-US" dirty="0" err="1"/>
              <a:t>beginnen</a:t>
            </a:r>
            <a:r>
              <a:rPr lang="en-US" dirty="0"/>
              <a:t> met</a:t>
            </a:r>
            <a:r>
              <a:rPr lang="en-US" baseline="0" dirty="0"/>
              <a:t> het </a:t>
            </a:r>
            <a:r>
              <a:rPr lang="en-US" baseline="0" dirty="0" err="1"/>
              <a:t>meten</a:t>
            </a:r>
            <a:r>
              <a:rPr lang="en-US" baseline="0" dirty="0"/>
              <a:t> van de </a:t>
            </a:r>
            <a:r>
              <a:rPr lang="en-US" baseline="0" dirty="0" err="1"/>
              <a:t>voorkennis</a:t>
            </a:r>
            <a:r>
              <a:rPr lang="en-US" baseline="0" dirty="0"/>
              <a:t> van de </a:t>
            </a:r>
            <a:r>
              <a:rPr lang="en-US" baseline="0" dirty="0" err="1"/>
              <a:t>studenten</a:t>
            </a:r>
            <a:r>
              <a:rPr lang="en-US" baseline="0" dirty="0"/>
              <a:t>. </a:t>
            </a:r>
          </a:p>
          <a:p>
            <a:endParaRPr lang="en-US" baseline="0" dirty="0"/>
          </a:p>
          <a:p>
            <a:r>
              <a:rPr lang="en-US" b="1" baseline="0" dirty="0" err="1"/>
              <a:t>Toetsen</a:t>
            </a:r>
            <a:r>
              <a:rPr lang="en-US" b="1" baseline="0" dirty="0"/>
              <a:t>: </a:t>
            </a:r>
            <a:r>
              <a:rPr lang="en-US" b="1" baseline="0" dirty="0" err="1"/>
              <a:t>definitie</a:t>
            </a:r>
            <a:endParaRPr lang="en-US" b="1" baseline="0" dirty="0"/>
          </a:p>
          <a:p>
            <a:r>
              <a:rPr lang="en-US" b="0" baseline="0" dirty="0" err="1"/>
              <a:t>Belangrijk</a:t>
            </a:r>
            <a:r>
              <a:rPr lang="en-US" b="0" baseline="0" dirty="0"/>
              <a:t> is om </a:t>
            </a:r>
            <a:r>
              <a:rPr lang="en-US" b="0" baseline="0" dirty="0" err="1"/>
              <a:t>aan</a:t>
            </a:r>
            <a:r>
              <a:rPr lang="en-US" b="0" baseline="0" dirty="0"/>
              <a:t> de hand van de </a:t>
            </a:r>
            <a:r>
              <a:rPr lang="en-US" b="0" baseline="0" dirty="0" err="1"/>
              <a:t>uitkomsten</a:t>
            </a:r>
            <a:r>
              <a:rPr lang="en-US" b="0" baseline="0" dirty="0"/>
              <a:t> van de </a:t>
            </a:r>
            <a:r>
              <a:rPr lang="en-US" b="0" baseline="0" dirty="0" err="1"/>
              <a:t>studenten</a:t>
            </a:r>
            <a:r>
              <a:rPr lang="en-US" b="0" baseline="0" dirty="0"/>
              <a:t> met de </a:t>
            </a:r>
            <a:r>
              <a:rPr lang="en-US" b="0" baseline="0" dirty="0" err="1"/>
              <a:t>studenten</a:t>
            </a:r>
            <a:r>
              <a:rPr lang="en-US" b="0" baseline="0" dirty="0"/>
              <a:t> in </a:t>
            </a:r>
            <a:r>
              <a:rPr lang="en-US" b="0" baseline="0" dirty="0" err="1"/>
              <a:t>gesprek</a:t>
            </a:r>
            <a:r>
              <a:rPr lang="en-US" b="0" baseline="0" dirty="0"/>
              <a:t> </a:t>
            </a:r>
            <a:r>
              <a:rPr lang="en-US" b="0" baseline="0" dirty="0" err="1"/>
              <a:t>te</a:t>
            </a:r>
            <a:r>
              <a:rPr lang="en-US" b="0" baseline="0" dirty="0"/>
              <a:t> </a:t>
            </a:r>
            <a:r>
              <a:rPr lang="en-US" b="0" baseline="0" dirty="0" err="1"/>
              <a:t>gaan</a:t>
            </a:r>
            <a:r>
              <a:rPr lang="en-US" b="0" baseline="0" dirty="0"/>
              <a:t> over de </a:t>
            </a:r>
            <a:r>
              <a:rPr lang="en-US" b="0" baseline="0" dirty="0" err="1"/>
              <a:t>reikweidte</a:t>
            </a:r>
            <a:r>
              <a:rPr lang="en-US" b="0" baseline="0" dirty="0"/>
              <a:t> van </a:t>
            </a:r>
            <a:r>
              <a:rPr lang="en-US" b="0" baseline="0" dirty="0" err="1"/>
              <a:t>toetsen</a:t>
            </a:r>
            <a:r>
              <a:rPr lang="en-US" b="0" baseline="0" dirty="0"/>
              <a:t>: </a:t>
            </a:r>
            <a:r>
              <a:rPr lang="en-US" b="0" baseline="0" dirty="0" err="1"/>
              <a:t>waar</a:t>
            </a:r>
            <a:r>
              <a:rPr lang="en-US" b="0" baseline="0" dirty="0"/>
              <a:t> </a:t>
            </a:r>
            <a:r>
              <a:rPr lang="en-US" b="0" baseline="0" dirty="0" err="1"/>
              <a:t>hebben</a:t>
            </a:r>
            <a:r>
              <a:rPr lang="en-US" b="0" baseline="0" dirty="0"/>
              <a:t> we het over, </a:t>
            </a:r>
            <a:r>
              <a:rPr lang="en-US" b="0" baseline="0" dirty="0" err="1"/>
              <a:t>welke</a:t>
            </a:r>
            <a:r>
              <a:rPr lang="en-US" b="0" baseline="0" dirty="0"/>
              <a:t> </a:t>
            </a:r>
            <a:r>
              <a:rPr lang="en-US" b="0" baseline="0" dirty="0" err="1"/>
              <a:t>beelden</a:t>
            </a:r>
            <a:r>
              <a:rPr lang="en-US" b="0" baseline="0" dirty="0"/>
              <a:t> </a:t>
            </a:r>
            <a:r>
              <a:rPr lang="en-US" b="0" baseline="0" dirty="0" err="1"/>
              <a:t>hebben</a:t>
            </a:r>
            <a:r>
              <a:rPr lang="en-US" b="0" baseline="0" dirty="0"/>
              <a:t> we en </a:t>
            </a:r>
            <a:r>
              <a:rPr lang="en-US" b="0" baseline="0" dirty="0" err="1"/>
              <a:t>moeten</a:t>
            </a:r>
            <a:r>
              <a:rPr lang="en-US" b="0" baseline="0" dirty="0"/>
              <a:t> die </a:t>
            </a:r>
            <a:r>
              <a:rPr lang="en-US" b="0" baseline="0" dirty="0" err="1"/>
              <a:t>worden</a:t>
            </a:r>
            <a:r>
              <a:rPr lang="en-US" b="0" baseline="0" dirty="0"/>
              <a:t> </a:t>
            </a:r>
            <a:r>
              <a:rPr lang="en-US" b="0" baseline="0" dirty="0" err="1"/>
              <a:t>bijgesteld</a:t>
            </a:r>
            <a:r>
              <a:rPr lang="en-US" b="0" baseline="0" dirty="0"/>
              <a:t>?</a:t>
            </a:r>
          </a:p>
          <a:p>
            <a:endParaRPr lang="en-US" baseline="0" dirty="0"/>
          </a:p>
          <a:p>
            <a:r>
              <a:rPr lang="en-US" b="1" baseline="0" dirty="0" err="1"/>
              <a:t>Mentimeter</a:t>
            </a:r>
            <a:endParaRPr lang="en-US" b="1" baseline="0" dirty="0"/>
          </a:p>
          <a:p>
            <a:r>
              <a:rPr lang="en-US" b="0" baseline="0" dirty="0" err="1"/>
              <a:t>Mentimeter</a:t>
            </a:r>
            <a:r>
              <a:rPr lang="en-US" b="0" baseline="0" dirty="0"/>
              <a:t> is </a:t>
            </a:r>
            <a:r>
              <a:rPr lang="en-US" b="0" baseline="0" dirty="0" err="1"/>
              <a:t>een</a:t>
            </a:r>
            <a:r>
              <a:rPr lang="en-US" b="0" baseline="0" dirty="0"/>
              <a:t> online tool die met en </a:t>
            </a:r>
            <a:r>
              <a:rPr lang="en-US" b="0" baseline="0" dirty="0" err="1"/>
              <a:t>zonder</a:t>
            </a:r>
            <a:r>
              <a:rPr lang="en-US" b="0" baseline="0" dirty="0"/>
              <a:t> account (</a:t>
            </a:r>
            <a:r>
              <a:rPr lang="en-US" b="0" baseline="0" dirty="0" err="1"/>
              <a:t>kosten</a:t>
            </a:r>
            <a:r>
              <a:rPr lang="en-US" b="0" baseline="0" dirty="0"/>
              <a:t>) </a:t>
            </a:r>
            <a:r>
              <a:rPr lang="en-US" b="0" baseline="0" dirty="0" err="1"/>
              <a:t>te</a:t>
            </a:r>
            <a:r>
              <a:rPr lang="en-US" b="0" baseline="0" dirty="0"/>
              <a:t> </a:t>
            </a:r>
            <a:r>
              <a:rPr lang="en-US" b="0" baseline="0" dirty="0" err="1"/>
              <a:t>gebruiken</a:t>
            </a:r>
            <a:r>
              <a:rPr lang="en-US" b="0" baseline="0" dirty="0"/>
              <a:t> is. </a:t>
            </a:r>
            <a:r>
              <a:rPr lang="en-US" b="0" baseline="0" dirty="0" err="1"/>
              <a:t>Voor</a:t>
            </a:r>
            <a:r>
              <a:rPr lang="en-US" b="0" baseline="0" dirty="0"/>
              <a:t> </a:t>
            </a:r>
            <a:r>
              <a:rPr lang="en-US" b="0" baseline="0" dirty="0" err="1"/>
              <a:t>deze</a:t>
            </a:r>
            <a:r>
              <a:rPr lang="en-US" b="0" baseline="0" dirty="0"/>
              <a:t> </a:t>
            </a:r>
            <a:r>
              <a:rPr lang="en-US" b="0" baseline="0" dirty="0" err="1"/>
              <a:t>activiteit</a:t>
            </a:r>
            <a:r>
              <a:rPr lang="en-US" b="0" baseline="0" dirty="0"/>
              <a:t> is het </a:t>
            </a:r>
            <a:r>
              <a:rPr lang="en-US" b="0" baseline="0" dirty="0" err="1"/>
              <a:t>vraagtype</a:t>
            </a:r>
            <a:r>
              <a:rPr lang="en-US" b="0" baseline="0" dirty="0"/>
              <a:t> 'word cloud' </a:t>
            </a:r>
            <a:r>
              <a:rPr lang="en-US" b="0" baseline="0" dirty="0" err="1"/>
              <a:t>aan</a:t>
            </a:r>
            <a:r>
              <a:rPr lang="en-US" b="0" baseline="0" dirty="0"/>
              <a:t> </a:t>
            </a:r>
            <a:r>
              <a:rPr lang="en-US" b="0" baseline="0" dirty="0" err="1"/>
              <a:t>te</a:t>
            </a:r>
            <a:r>
              <a:rPr lang="en-US" b="0" baseline="0" dirty="0"/>
              <a:t> </a:t>
            </a:r>
            <a:r>
              <a:rPr lang="en-US" b="0" baseline="0" dirty="0" err="1"/>
              <a:t>bevelen</a:t>
            </a:r>
            <a:r>
              <a:rPr lang="en-US" b="0" baseline="0" dirty="0"/>
              <a:t>: </a:t>
            </a:r>
            <a:r>
              <a:rPr lang="en-US" b="0" baseline="0" dirty="0" err="1"/>
              <a:t>studenten</a:t>
            </a:r>
            <a:r>
              <a:rPr lang="en-US" b="0" baseline="0" dirty="0"/>
              <a:t> </a:t>
            </a:r>
            <a:r>
              <a:rPr lang="en-US" b="0" baseline="0" dirty="0" err="1"/>
              <a:t>vullen</a:t>
            </a:r>
            <a:r>
              <a:rPr lang="en-US" b="0" baseline="0" dirty="0"/>
              <a:t> </a:t>
            </a:r>
            <a:r>
              <a:rPr lang="en-US" b="0" baseline="0" dirty="0" err="1"/>
              <a:t>drie</a:t>
            </a:r>
            <a:r>
              <a:rPr lang="en-US" b="0" baseline="0" dirty="0"/>
              <a:t> </a:t>
            </a:r>
            <a:r>
              <a:rPr lang="en-US" b="0" baseline="0" dirty="0" err="1"/>
              <a:t>woorden</a:t>
            </a:r>
            <a:r>
              <a:rPr lang="en-US" b="0" baseline="0" dirty="0"/>
              <a:t> in die </a:t>
            </a:r>
            <a:r>
              <a:rPr lang="en-US" b="0" baseline="0" dirty="0" err="1"/>
              <a:t>huns</a:t>
            </a:r>
            <a:r>
              <a:rPr lang="en-US" b="0" baseline="0" dirty="0"/>
              <a:t> </a:t>
            </a:r>
            <a:r>
              <a:rPr lang="en-US" b="0" baseline="0" dirty="0" err="1"/>
              <a:t>inziens</a:t>
            </a:r>
            <a:r>
              <a:rPr lang="en-US" b="0" baseline="0" dirty="0"/>
              <a:t> de lading van '</a:t>
            </a:r>
            <a:r>
              <a:rPr lang="en-US" b="0" baseline="0" dirty="0" err="1"/>
              <a:t>toetsen</a:t>
            </a:r>
            <a:r>
              <a:rPr lang="en-US" b="0" baseline="0" dirty="0"/>
              <a:t>' het </a:t>
            </a:r>
            <a:r>
              <a:rPr lang="en-US" b="0" baseline="0" dirty="0" err="1"/>
              <a:t>beste</a:t>
            </a:r>
            <a:r>
              <a:rPr lang="en-US" b="0" baseline="0" dirty="0"/>
              <a:t> </a:t>
            </a:r>
            <a:r>
              <a:rPr lang="en-US" b="0" baseline="0" dirty="0" err="1"/>
              <a:t>dekt</a:t>
            </a:r>
            <a:r>
              <a:rPr lang="en-US" b="0" baseline="0" dirty="0"/>
              <a:t>, </a:t>
            </a:r>
            <a:r>
              <a:rPr lang="en-US" b="0" baseline="0" dirty="0" err="1"/>
              <a:t>waar</a:t>
            </a:r>
            <a:r>
              <a:rPr lang="en-US" b="0" baseline="0" dirty="0"/>
              <a:t> </a:t>
            </a:r>
            <a:r>
              <a:rPr lang="en-US" b="0" baseline="0" dirty="0" err="1"/>
              <a:t>ze</a:t>
            </a:r>
            <a:r>
              <a:rPr lang="en-US" b="0" baseline="0" dirty="0"/>
              <a:t> </a:t>
            </a:r>
            <a:r>
              <a:rPr lang="en-US" b="0" baseline="0" dirty="0" err="1"/>
              <a:t>aan</a:t>
            </a:r>
            <a:r>
              <a:rPr lang="en-US" b="0" baseline="0" dirty="0"/>
              <a:t> </a:t>
            </a:r>
            <a:r>
              <a:rPr lang="en-US" b="0" baseline="0" dirty="0" err="1"/>
              <a:t>denken</a:t>
            </a:r>
            <a:r>
              <a:rPr lang="en-US" b="0" baseline="0" dirty="0"/>
              <a:t> </a:t>
            </a:r>
            <a:r>
              <a:rPr lang="en-US" b="0" baseline="0" dirty="0" err="1"/>
              <a:t>bij</a:t>
            </a:r>
            <a:r>
              <a:rPr lang="en-US" b="0" baseline="0" dirty="0"/>
              <a:t> '</a:t>
            </a:r>
            <a:r>
              <a:rPr lang="en-US" b="0" baseline="0" dirty="0" err="1"/>
              <a:t>toetsen</a:t>
            </a:r>
            <a:r>
              <a:rPr lang="en-US" b="0" baseline="0" dirty="0"/>
              <a:t>'. Op het </a:t>
            </a:r>
            <a:r>
              <a:rPr lang="en-US" b="0" baseline="0" dirty="0" err="1"/>
              <a:t>digibord</a:t>
            </a:r>
            <a:r>
              <a:rPr lang="en-US" b="0" baseline="0" dirty="0"/>
              <a:t> </a:t>
            </a:r>
            <a:r>
              <a:rPr lang="en-US" b="0" baseline="0" dirty="0" err="1"/>
              <a:t>verschijnt</a:t>
            </a:r>
            <a:r>
              <a:rPr lang="en-US" b="0" baseline="0" dirty="0"/>
              <a:t> </a:t>
            </a:r>
            <a:r>
              <a:rPr lang="en-US" b="0" baseline="0" dirty="0" err="1"/>
              <a:t>dan</a:t>
            </a:r>
            <a:r>
              <a:rPr lang="en-US" b="0" baseline="0" dirty="0"/>
              <a:t> </a:t>
            </a:r>
            <a:r>
              <a:rPr lang="en-US" b="0" baseline="0" dirty="0" err="1"/>
              <a:t>een</a:t>
            </a:r>
            <a:r>
              <a:rPr lang="en-US" b="0" baseline="0" dirty="0"/>
              <a:t> word cloud </a:t>
            </a:r>
            <a:r>
              <a:rPr lang="en-US" b="0" baseline="0" dirty="0" err="1"/>
              <a:t>waarbij</a:t>
            </a:r>
            <a:r>
              <a:rPr lang="en-US" b="0" baseline="0" dirty="0"/>
              <a:t> de </a:t>
            </a:r>
            <a:r>
              <a:rPr lang="en-US" b="0" baseline="0" dirty="0" err="1"/>
              <a:t>grootte</a:t>
            </a:r>
            <a:r>
              <a:rPr lang="en-US" b="0" baseline="0" dirty="0"/>
              <a:t> van de </a:t>
            </a:r>
            <a:r>
              <a:rPr lang="en-US" b="0" baseline="0" dirty="0" err="1"/>
              <a:t>woorden</a:t>
            </a:r>
            <a:r>
              <a:rPr lang="en-US" b="0" baseline="0" dirty="0"/>
              <a:t> </a:t>
            </a:r>
            <a:r>
              <a:rPr lang="en-US" b="0" baseline="0" dirty="0" err="1"/>
              <a:t>aangeeft</a:t>
            </a:r>
            <a:r>
              <a:rPr lang="en-US" b="0" baseline="0" dirty="0"/>
              <a:t> hoe </a:t>
            </a:r>
            <a:r>
              <a:rPr lang="en-US" b="0" baseline="0" dirty="0" err="1"/>
              <a:t>vaak</a:t>
            </a:r>
            <a:r>
              <a:rPr lang="en-US" b="0" baseline="0" dirty="0"/>
              <a:t> het </a:t>
            </a:r>
            <a:r>
              <a:rPr lang="en-US" b="0" baseline="0" dirty="0" err="1"/>
              <a:t>woord</a:t>
            </a:r>
            <a:r>
              <a:rPr lang="en-US" b="0" baseline="0" dirty="0"/>
              <a:t> door </a:t>
            </a:r>
            <a:r>
              <a:rPr lang="en-US" b="0" baseline="0" dirty="0" err="1"/>
              <a:t>verschillende</a:t>
            </a:r>
            <a:r>
              <a:rPr lang="en-US" b="0" baseline="0" dirty="0"/>
              <a:t> </a:t>
            </a:r>
            <a:r>
              <a:rPr lang="en-US" b="0" baseline="0" dirty="0" err="1"/>
              <a:t>studenten</a:t>
            </a:r>
            <a:r>
              <a:rPr lang="en-US" b="0" baseline="0" dirty="0"/>
              <a:t> is </a:t>
            </a:r>
            <a:r>
              <a:rPr lang="en-US" b="0" baseline="0" dirty="0" err="1"/>
              <a:t>ingevuld</a:t>
            </a:r>
            <a:r>
              <a:rPr lang="en-US" b="0" baseline="0" dirty="0"/>
              <a:t>. </a:t>
            </a:r>
            <a:endParaRPr lang="en-US" b="0"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6</a:t>
            </a:fld>
            <a:endParaRPr lang="nl-NL"/>
          </a:p>
        </p:txBody>
      </p:sp>
    </p:spTree>
    <p:extLst>
      <p:ext uri="{BB962C8B-B14F-4D97-AF65-F5344CB8AC3E}">
        <p14:creationId xmlns:p14="http://schemas.microsoft.com/office/powerpoint/2010/main" val="16892224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Deze opdracht is tijdsintensief. Een aantal opties:</a:t>
            </a:r>
          </a:p>
          <a:p>
            <a:pPr marL="628650" lvl="1" indent="-171450">
              <a:buFont typeface="Arial" panose="020B0604020202020204" pitchFamily="34" charset="0"/>
              <a:buChar char="•"/>
            </a:pPr>
            <a:r>
              <a:rPr lang="nl-NL" dirty="0"/>
              <a:t>Laat studenten de verwerking buiten het college doen. </a:t>
            </a:r>
          </a:p>
          <a:p>
            <a:pPr marL="628650" lvl="1" indent="-171450">
              <a:buFont typeface="Arial" panose="020B0604020202020204" pitchFamily="34" charset="0"/>
              <a:buChar char="•"/>
            </a:pPr>
            <a:r>
              <a:rPr lang="nl-NL" dirty="0"/>
              <a:t>Selecteer zelf 5 of meer voorbeelden uit </a:t>
            </a:r>
            <a:r>
              <a:rPr lang="nl-NL" dirty="0" err="1"/>
              <a:t>Toetsrevolutie</a:t>
            </a:r>
            <a:r>
              <a:rPr lang="nl-NL" dirty="0"/>
              <a:t> en laat studenten daarop reflecteren. Dat kan afgestemd op eigen vak-/leergebied maar ook breder.</a:t>
            </a:r>
          </a:p>
          <a:p>
            <a:pPr marL="171450" indent="-171450">
              <a:buFont typeface="Arial" panose="020B0604020202020204" pitchFamily="34" charset="0"/>
              <a:buChar char="•"/>
            </a:pPr>
            <a:r>
              <a:rPr lang="nl-NL" dirty="0"/>
              <a:t>Het doel van deze opdracht is om kritisch te leren kijken naar </a:t>
            </a:r>
            <a:r>
              <a:rPr lang="nl-NL" dirty="0" err="1"/>
              <a:t>good</a:t>
            </a:r>
            <a:r>
              <a:rPr lang="nl-NL" dirty="0"/>
              <a:t> </a:t>
            </a:r>
            <a:r>
              <a:rPr lang="nl-NL" dirty="0" err="1"/>
              <a:t>practices</a:t>
            </a:r>
            <a:r>
              <a:rPr lang="nl-NL" dirty="0"/>
              <a:t> vanuit de theorie en onderzoek naar wat werkt (en wat niet). Bijv. in </a:t>
            </a:r>
            <a:r>
              <a:rPr lang="nl-NL" dirty="0" err="1"/>
              <a:t>Toetsrevolutie</a:t>
            </a:r>
            <a:r>
              <a:rPr lang="nl-NL" dirty="0"/>
              <a:t> worden veel voorbeelden gegeven van uitvoering fase 2 (verzamelen data), maar waarbij verschillende stappen niet worden besproken/gedaan.</a:t>
            </a:r>
          </a:p>
          <a:p>
            <a:pPr marL="171450" indent="-171450">
              <a:buFont typeface="Arial" panose="020B0604020202020204" pitchFamily="34" charset="0"/>
              <a:buChar char="•"/>
            </a:pPr>
            <a:r>
              <a:rPr lang="nl-NL" dirty="0"/>
              <a:t>Ga in discussie over wat een voorbeeld tot een goed voorbeeld van formatief evalueren maakt. </a:t>
            </a:r>
          </a:p>
          <a:p>
            <a:pPr marL="171450" indent="-171450">
              <a:buFont typeface="Arial" panose="020B0604020202020204" pitchFamily="34" charset="0"/>
              <a:buChar char="•"/>
            </a:pPr>
            <a:r>
              <a:rPr lang="nl-NL" dirty="0"/>
              <a:t>Link naar </a:t>
            </a:r>
            <a:r>
              <a:rPr lang="nl-NL" dirty="0" err="1"/>
              <a:t>Toetsrevolutie</a:t>
            </a:r>
            <a:r>
              <a:rPr lang="nl-NL" dirty="0"/>
              <a:t>, vo: </a:t>
            </a:r>
          </a:p>
          <a:p>
            <a:r>
              <a:rPr lang="nl-NL" dirty="0"/>
              <a:t>http://toetsrevolutie.nl/wp-content/uploads/2016/11/Toetsrevolutie-WEB.pdf </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61</a:t>
            </a:fld>
            <a:endParaRPr lang="nl-NL"/>
          </a:p>
        </p:txBody>
      </p:sp>
    </p:spTree>
    <p:extLst>
      <p:ext uri="{BB962C8B-B14F-4D97-AF65-F5344CB8AC3E}">
        <p14:creationId xmlns:p14="http://schemas.microsoft.com/office/powerpoint/2010/main" val="4339058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Toelichting</a:t>
            </a:r>
          </a:p>
          <a:p>
            <a:pPr marL="171450" indent="-171450">
              <a:buFont typeface="Arial" panose="020B0604020202020204" pitchFamily="34" charset="0"/>
              <a:buChar char="•"/>
            </a:pPr>
            <a:r>
              <a:rPr lang="nl-NL" dirty="0"/>
              <a:t>Benadrukken dat het gaat om de samenhang en dat het een continu en cyclisch proces is. </a:t>
            </a:r>
          </a:p>
          <a:p>
            <a:pPr marL="171450" indent="-171450">
              <a:buFont typeface="Arial" panose="020B0604020202020204" pitchFamily="34" charset="0"/>
              <a:buChar char="•"/>
            </a:pPr>
            <a:r>
              <a:rPr lang="nl-NL" dirty="0"/>
              <a:t>Zowel de docent als de studenten spelen een cruciale rol.</a:t>
            </a:r>
          </a:p>
          <a:p>
            <a:pPr marL="171450" indent="-171450">
              <a:buFont typeface="Arial" panose="020B0604020202020204" pitchFamily="34" charset="0"/>
              <a:buChar char="•"/>
            </a:pPr>
            <a:r>
              <a:rPr lang="nl-NL" dirty="0"/>
              <a:t>Er is nog vrij weinig ‘hard’ aangetoond bewijs van effecten van FT, wel allerlei suggesties/indicaties. Er is nog veel onderzoek nodig waarbij de hele cyclus wordt meegenomen. Hierbij is het ook belangrijk na te gaan: Welk effect willen we eigenlijk bereiken? En hoe gaan we dat dan zichtbaar maken/in kaart brengen? </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62</a:t>
            </a:fld>
            <a:endParaRPr lang="nl-NL"/>
          </a:p>
        </p:txBody>
      </p:sp>
    </p:spTree>
    <p:extLst>
      <p:ext uri="{BB962C8B-B14F-4D97-AF65-F5344CB8AC3E}">
        <p14:creationId xmlns:p14="http://schemas.microsoft.com/office/powerpoint/2010/main" val="410254760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Eventueel nog een evaluatie: tips voor volgende keer college, mocht je nog een college hebben, dan exit cards.</a:t>
            </a:r>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63</a:t>
            </a:fld>
            <a:endParaRPr lang="nl-NL"/>
          </a:p>
        </p:txBody>
      </p:sp>
    </p:spTree>
    <p:extLst>
      <p:ext uri="{BB962C8B-B14F-4D97-AF65-F5344CB8AC3E}">
        <p14:creationId xmlns:p14="http://schemas.microsoft.com/office/powerpoint/2010/main" val="2796172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Zie vorige</a:t>
            </a:r>
            <a:r>
              <a:rPr lang="nl-NL" baseline="0" dirty="0"/>
              <a:t> slide m.b.t. definitie en </a:t>
            </a:r>
            <a:r>
              <a:rPr lang="nl-NL" baseline="0" dirty="0" err="1"/>
              <a:t>mentimeter</a:t>
            </a:r>
            <a:r>
              <a:rPr lang="nl-NL" baseline="0" dirty="0"/>
              <a:t>.</a:t>
            </a:r>
          </a:p>
          <a:p>
            <a:endParaRPr lang="nl-NL" baseline="0" dirty="0"/>
          </a:p>
          <a:p>
            <a:r>
              <a:rPr lang="nl-NL" b="1" baseline="0" dirty="0"/>
              <a:t>Verwerkingsactiviteit</a:t>
            </a:r>
          </a:p>
          <a:p>
            <a:r>
              <a:rPr lang="nl-NL" b="0" baseline="0" dirty="0"/>
              <a:t>Wanneer het een belangrijk doel van het college is om begrippen te verhelderen en misconcepties rondom toetsen en formatief </a:t>
            </a:r>
            <a:r>
              <a:rPr lang="nl-NL" dirty="0"/>
              <a:t>evalueren</a:t>
            </a:r>
            <a:r>
              <a:rPr lang="nl-NL" b="0" baseline="0" dirty="0"/>
              <a:t> te bespreken, dan is het een goed idee om de twee word </a:t>
            </a:r>
            <a:r>
              <a:rPr lang="nl-NL" b="0" baseline="0" dirty="0" err="1"/>
              <a:t>clouds</a:t>
            </a:r>
            <a:r>
              <a:rPr lang="nl-NL" b="0" baseline="0" dirty="0"/>
              <a:t> met elkaar te vergelijken: wat komt overeen, wat zijn de verschillen. Waar hebben we het over en wat verstaan we onder beide concepten? Wat zegt de literatuur etc.</a:t>
            </a:r>
          </a:p>
          <a:p>
            <a:endParaRPr lang="nl-NL" b="0" baseline="0" dirty="0"/>
          </a:p>
          <a:p>
            <a:r>
              <a:rPr lang="nl-NL" b="0" baseline="0" dirty="0"/>
              <a:t>Dat kan aangevuld worden met publicaties over de misconcepties van formatief evalueren, bijv.:</a:t>
            </a:r>
          </a:p>
          <a:p>
            <a:pPr marL="171450" indent="-171450">
              <a:buFont typeface="Arial" panose="020B0604020202020204" pitchFamily="34" charset="0"/>
              <a:buChar char="•"/>
            </a:pPr>
            <a:r>
              <a:rPr lang="nl-NL" b="0" dirty="0"/>
              <a:t>Baartman &amp; Gulikers (2020). Misconcepties rondom de formatieve </a:t>
            </a:r>
            <a:r>
              <a:rPr lang="nl-NL" b="0" dirty="0" err="1"/>
              <a:t>toetscyclus</a:t>
            </a:r>
            <a:r>
              <a:rPr lang="nl-NL" b="0" dirty="0"/>
              <a:t> in het hbo, waarbij 8 veel voorkomende misconcepties worden benoemd en besproken: https://lerenvantoetsen.nl/misconcepties-rondom-de-formatieve-toetscyclus-in-het-hbo/. </a:t>
            </a:r>
          </a:p>
          <a:p>
            <a:pPr marL="171450" indent="-171450">
              <a:buFont typeface="Arial" panose="020B0604020202020204" pitchFamily="34" charset="0"/>
              <a:buChar char="•"/>
            </a:pPr>
            <a:r>
              <a:rPr lang="nl-NL" b="0" dirty="0"/>
              <a:t>Sluijsmans (2019). Neem formatief niet te snel voor lief. Drie blogs met tien lessen van Dylan </a:t>
            </a:r>
            <a:r>
              <a:rPr lang="nl-NL" b="0" dirty="0" err="1"/>
              <a:t>Wiliam</a:t>
            </a:r>
            <a:r>
              <a:rPr lang="nl-NL" b="0" dirty="0"/>
              <a:t>. Zie</a:t>
            </a:r>
          </a:p>
          <a:p>
            <a:pPr marL="628650" lvl="1" indent="-171450">
              <a:buFont typeface="Arial" panose="020B0604020202020204" pitchFamily="34" charset="0"/>
              <a:buChar char="•"/>
            </a:pPr>
            <a:r>
              <a:rPr lang="nl-NL" b="0" dirty="0"/>
              <a:t>http://toetsrevolutie.nl/?p=475</a:t>
            </a:r>
          </a:p>
          <a:p>
            <a:pPr marL="628650" lvl="1" indent="-171450">
              <a:buFont typeface="Arial" panose="020B0604020202020204" pitchFamily="34" charset="0"/>
              <a:buChar char="•"/>
            </a:pPr>
            <a:r>
              <a:rPr lang="nl-NL" b="0" dirty="0"/>
              <a:t>http://toetsrevolutie.nl/?p=490</a:t>
            </a:r>
          </a:p>
          <a:p>
            <a:pPr marL="628650" lvl="1" indent="-171450">
              <a:buFont typeface="Arial" panose="020B0604020202020204" pitchFamily="34" charset="0"/>
              <a:buChar char="•"/>
            </a:pPr>
            <a:r>
              <a:rPr lang="nl-NL" b="0" dirty="0"/>
              <a:t>http://toetsrevolutie.nl/?p=499</a:t>
            </a:r>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7</a:t>
            </a:fld>
            <a:endParaRPr lang="nl-NL"/>
          </a:p>
        </p:txBody>
      </p:sp>
    </p:spTree>
    <p:extLst>
      <p:ext uri="{BB962C8B-B14F-4D97-AF65-F5344CB8AC3E}">
        <p14:creationId xmlns:p14="http://schemas.microsoft.com/office/powerpoint/2010/main" val="1082912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dirty="0"/>
              <a:t>Toetsen</a:t>
            </a:r>
            <a:r>
              <a:rPr lang="nl-NL" baseline="0" dirty="0"/>
              <a:t> kan alleen als je leerdoelen helder zijn. De leerdoelen voor dit deel zijn afgebeeld op de slide.</a:t>
            </a:r>
          </a:p>
          <a:p>
            <a:endParaRPr lang="nl-NL" baseline="0" dirty="0"/>
          </a:p>
          <a:p>
            <a:r>
              <a:rPr lang="nl-NL" b="1" baseline="0" dirty="0"/>
              <a:t>Reflectie</a:t>
            </a:r>
          </a:p>
          <a:p>
            <a:r>
              <a:rPr lang="nl-NL" baseline="0" dirty="0"/>
              <a:t>Het verhelderen van de leerdoelen is de eerste stap in de formatieve </a:t>
            </a:r>
            <a:r>
              <a:rPr lang="nl-NL" baseline="0" dirty="0" err="1"/>
              <a:t>toetscyclus</a:t>
            </a:r>
            <a:r>
              <a:rPr lang="nl-NL" baseline="0" dirty="0"/>
              <a:t>. In deze collegereeks zullen we dus de stappen expliciet doorlopen en ervaren, met als eerste doel het verhelderen van leerdoelen.</a:t>
            </a:r>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8</a:t>
            </a:fld>
            <a:endParaRPr lang="nl-NL"/>
          </a:p>
        </p:txBody>
      </p:sp>
    </p:spTree>
    <p:extLst>
      <p:ext uri="{BB962C8B-B14F-4D97-AF65-F5344CB8AC3E}">
        <p14:creationId xmlns:p14="http://schemas.microsoft.com/office/powerpoint/2010/main" val="27041353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a:xfrm>
            <a:off x="685800" y="4229099"/>
            <a:ext cx="5486400" cy="4456113"/>
          </a:xfrm>
        </p:spPr>
        <p:txBody>
          <a:bodyPr/>
          <a:lstStyle/>
          <a:p>
            <a:r>
              <a:rPr lang="nl-NL" b="1" dirty="0"/>
              <a:t>Verwerking</a:t>
            </a:r>
          </a:p>
          <a:p>
            <a:pPr marL="171450" indent="-171450">
              <a:buFont typeface="Arial" panose="020B0604020202020204" pitchFamily="34" charset="0"/>
              <a:buChar char="•"/>
            </a:pPr>
            <a:r>
              <a:rPr lang="nl-NL" dirty="0"/>
              <a:t>Denken: toetsen in het onderwijs kent verschillende doelen. Welke doelen ken jij? </a:t>
            </a:r>
          </a:p>
          <a:p>
            <a:pPr marL="171450" indent="-171450">
              <a:buFont typeface="Arial" panose="020B0604020202020204" pitchFamily="34" charset="0"/>
              <a:buChar char="•"/>
            </a:pPr>
            <a:r>
              <a:rPr lang="nl-NL" dirty="0"/>
              <a:t>Delen: wissel de doelen uit met een buur/medestudent. Welke doelen hebben jullie samen? Welke verschillen?</a:t>
            </a:r>
          </a:p>
          <a:p>
            <a:pPr marL="171450" indent="-171450">
              <a:buFont typeface="Arial" panose="020B0604020202020204" pitchFamily="34" charset="0"/>
              <a:buChar char="•"/>
            </a:pPr>
            <a:r>
              <a:rPr lang="nl-NL" dirty="0"/>
              <a:t>Uitwisselen: na vier minuten: gebruik de link op de slide om random een naam van een student te selecteren (let op: zorg ervoor dat je dit voor het college hebt klaargezet) om een antwoord te geven. </a:t>
            </a:r>
          </a:p>
          <a:p>
            <a:pPr marL="171450" indent="-171450">
              <a:buFont typeface="Arial" panose="020B0604020202020204" pitchFamily="34" charset="0"/>
              <a:buChar char="•"/>
            </a:pPr>
            <a:r>
              <a:rPr lang="nl-NL" dirty="0"/>
              <a:t>Herhaal dit zo vaak als nodig/wenselijk om alle doelen te bespreken. Nog een andere tool hiervoor: http://www.classtools.net/random-name-picker/ </a:t>
            </a:r>
          </a:p>
          <a:p>
            <a:endParaRPr lang="nl-NL" dirty="0"/>
          </a:p>
          <a:p>
            <a:r>
              <a:rPr lang="nl-NL" b="1" dirty="0"/>
              <a:t>Houd rekening met faalangst:</a:t>
            </a:r>
          </a:p>
          <a:p>
            <a:r>
              <a:rPr lang="nl-NL" dirty="0"/>
              <a:t>Studenten zijn niet gewend om random aan de beurt te komen en kunnen dit als onveilig ervaren of hierover in discussie gaan. Bespreek dit, geef aan waarom je dit doet (eigenaarschap en betrokkenheid van alle studenten; leervragen en geen afrekenvragen) en hoe deze aanpak door iedereen als veilig kan worden ervaren (iedereen denktijd, beurt doorspelen bij geen antwoord maar later bij de betreffende persoon terugkomen om hem/haar te laten reflecteren op antwoorden van anderen etc.).</a:t>
            </a:r>
          </a:p>
          <a:p>
            <a:endParaRPr lang="nl-NL" dirty="0"/>
          </a:p>
          <a:p>
            <a:endParaRPr lang="nl-NL" dirty="0"/>
          </a:p>
        </p:txBody>
      </p:sp>
      <p:sp>
        <p:nvSpPr>
          <p:cNvPr id="4" name="Tijdelijke aanduiding voor dianummer 3"/>
          <p:cNvSpPr>
            <a:spLocks noGrp="1"/>
          </p:cNvSpPr>
          <p:nvPr>
            <p:ph type="sldNum" sz="quarter" idx="10"/>
          </p:nvPr>
        </p:nvSpPr>
        <p:spPr/>
        <p:txBody>
          <a:bodyPr/>
          <a:lstStyle/>
          <a:p>
            <a:fld id="{D37874ED-15EE-4B5B-8E01-D3CAF1F53731}" type="slidenum">
              <a:rPr lang="nl-NL" smtClean="0"/>
              <a:t>9</a:t>
            </a:fld>
            <a:endParaRPr lang="nl-NL"/>
          </a:p>
        </p:txBody>
      </p:sp>
    </p:spTree>
    <p:extLst>
      <p:ext uri="{BB962C8B-B14F-4D97-AF65-F5344CB8AC3E}">
        <p14:creationId xmlns:p14="http://schemas.microsoft.com/office/powerpoint/2010/main" val="137824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2595207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20068489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3288870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3916015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131773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9B34161A-ACD7-4019-A7A5-1A1C22E4238F}" type="datetimeFigureOut">
              <a:rPr lang="nl-NL" smtClean="0"/>
              <a:t>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3216523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9B34161A-ACD7-4019-A7A5-1A1C22E4238F}" type="datetimeFigureOut">
              <a:rPr lang="nl-NL" smtClean="0"/>
              <a:t>8-5-2020</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2413134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9B34161A-ACD7-4019-A7A5-1A1C22E4238F}" type="datetimeFigureOut">
              <a:rPr lang="nl-NL" smtClean="0"/>
              <a:t>8-5-2020</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3193060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9B34161A-ACD7-4019-A7A5-1A1C22E4238F}" type="datetimeFigureOut">
              <a:rPr lang="nl-NL" smtClean="0"/>
              <a:t>8-5-2020</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19282087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B34161A-ACD7-4019-A7A5-1A1C22E4238F}" type="datetimeFigureOut">
              <a:rPr lang="nl-NL" smtClean="0"/>
              <a:t>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26258186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9B34161A-ACD7-4019-A7A5-1A1C22E4238F}" type="datetimeFigureOut">
              <a:rPr lang="nl-NL" smtClean="0"/>
              <a:t>8-5-2020</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7A9BA343-F303-429E-9601-BF9AF0445B08}" type="slidenum">
              <a:rPr lang="nl-NL" smtClean="0"/>
              <a:t>‹nr.›</a:t>
            </a:fld>
            <a:endParaRPr lang="nl-NL"/>
          </a:p>
        </p:txBody>
      </p:sp>
    </p:spTree>
    <p:extLst>
      <p:ext uri="{BB962C8B-B14F-4D97-AF65-F5344CB8AC3E}">
        <p14:creationId xmlns:p14="http://schemas.microsoft.com/office/powerpoint/2010/main" val="3398810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34161A-ACD7-4019-A7A5-1A1C22E4238F}" type="datetimeFigureOut">
              <a:rPr lang="nl-NL" smtClean="0"/>
              <a:t>8-5-2020</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9BA343-F303-429E-9601-BF9AF0445B08}" type="slidenum">
              <a:rPr lang="nl-NL" smtClean="0"/>
              <a:t>‹nr.›</a:t>
            </a:fld>
            <a:endParaRPr lang="nl-NL"/>
          </a:p>
        </p:txBody>
      </p:sp>
    </p:spTree>
    <p:extLst>
      <p:ext uri="{BB962C8B-B14F-4D97-AF65-F5344CB8AC3E}">
        <p14:creationId xmlns:p14="http://schemas.microsoft.com/office/powerpoint/2010/main" val="41179352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hyperlink" Target="https://slo.nl/thema/meer/formatief-evalueren/video/animatie-formatief-evalueren-fase-1/"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www.youtube.com/watch?v=kXLRSCh5ldg" TargetMode="External"/><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hyperlink" Target="https://www.youtube.com/watch?v=JYRfURVI_TM"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slo.nl/publish/pages/14334/ne-mondelinge-boekpitches.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hyperlink" Target="https://slo.nl/publish/pages/14064/ak-bondig-beantwoorden-van-vragen-rondom-vulkanisme.pdf"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lo.nl/publish/pages/14612/wi-vlakke-figuren.pdf" TargetMode="External"/><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hyperlink" Target="https://slo.nl/publish/pages/14066/na-gassen-en-deeltjes_1.pdf" TargetMode="External"/><Relationship Id="rId4" Type="http://schemas.openxmlformats.org/officeDocument/2006/relationships/hyperlink" Target="https://slo.nl/publish/pages/14332/gs-chronologisch-redeneren.pdf" TargetMode="External"/></Relationships>
</file>

<file path=ppt/slides/_rels/slide49.xml.rels><?xml version="1.0" encoding="UTF-8" standalone="yes"?>
<Relationships xmlns="http://schemas.openxmlformats.org/package/2006/relationships"><Relationship Id="rId3" Type="http://schemas.openxmlformats.org/officeDocument/2006/relationships/hyperlink" Target="https://www.youtube.com/watch?v=PtZ1pmY0VzI"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hyperlink" Target="https://surfdrive.surf.nl/files/index.php/s/tPucKo6sOWUVxpu" TargetMode="External"/><Relationship Id="rId4" Type="http://schemas.openxmlformats.org/officeDocument/2006/relationships/hyperlink" Target="https://slo.nl/publish/pages/11974/fe_hoe_weet_ik_waar_zij_staan.pd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youtube.com/watch?v=S770g-LULFY" TargetMode="External"/><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s://www.youtube.com/watch?v=S770g-LULFY"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slo.nl/publish/pages/14611/en-valentijnskaart-ontwerpen-en-schrijven.pdf" TargetMode="External"/><Relationship Id="rId2" Type="http://schemas.openxmlformats.org/officeDocument/2006/relationships/notesSlide" Target="../notesSlides/notesSlide53.xml"/><Relationship Id="rId1" Type="http://schemas.openxmlformats.org/officeDocument/2006/relationships/slideLayout" Target="../slideLayouts/slideLayout2.xml"/><Relationship Id="rId5" Type="http://schemas.openxmlformats.org/officeDocument/2006/relationships/hyperlink" Target="https://slo.nl/publish/pages/14618/te-aquarel-op-een-onbewoond-eiland.pdf" TargetMode="External"/><Relationship Id="rId4" Type="http://schemas.openxmlformats.org/officeDocument/2006/relationships/hyperlink" Target="https://slo.nl/publish/pages/14605/vakoverstijgend-bieding-sportevenement-en-zelfregulatie.pdf"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youtube.com/watch?v=UG5iK7TMRuU&amp;list=PLmFr8dtDPc_1lojlBbndzkJZZUOlAnfLk&amp;index=4" TargetMode="External"/><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www.nro.nl/wp-content/uploads/2015/09/Inhoudelijke-eindrapport_NRO-PPO-405-15-722_DEF.pdf" TargetMode="External"/><Relationship Id="rId2" Type="http://schemas.openxmlformats.org/officeDocument/2006/relationships/hyperlink" Target="https://www.udir.no/globalassets/filer/vurdering/vfl/andre-dokumenter/felles/what-is-assessment-for-learning1.pdf" TargetMode="External"/><Relationship Id="rId1" Type="http://schemas.openxmlformats.org/officeDocument/2006/relationships/slideLayout" Target="../slideLayouts/slideLayout2.xml"/><Relationship Id="rId4" Type="http://schemas.openxmlformats.org/officeDocument/2006/relationships/hyperlink" Target="https://www.bvekennis.nl/Bibliotheek/16-0955.pdf" TargetMode="External"/></Relationships>
</file>

<file path=ppt/slides/_rels/slide65.xml.rels><?xml version="1.0" encoding="UTF-8" standalone="yes"?>
<Relationships xmlns="http://schemas.openxmlformats.org/package/2006/relationships"><Relationship Id="rId2" Type="http://schemas.openxmlformats.org/officeDocument/2006/relationships/hyperlink" Target="http://www.toetsrevolutie.nl/" TargetMode="Externa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hyperlink" Target="https://www.udir.no/globalassets/filer/vurdering/vfl/andre-dokumenter/felles/what-is-assessment-for-learning1.pdf" TargetMode="External"/><Relationship Id="rId2" Type="http://schemas.openxmlformats.org/officeDocument/2006/relationships/hyperlink" Target="https://www.nro.nl/wp-content/uploads/2017/05/162-Antwoord-Formatief-evalueren.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menti.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Formatief evalueren</a:t>
            </a:r>
          </a:p>
        </p:txBody>
      </p:sp>
      <p:sp>
        <p:nvSpPr>
          <p:cNvPr id="3" name="Ondertitel 2"/>
          <p:cNvSpPr>
            <a:spLocks noGrp="1"/>
          </p:cNvSpPr>
          <p:nvPr>
            <p:ph type="subTitle" idx="1"/>
          </p:nvPr>
        </p:nvSpPr>
        <p:spPr/>
        <p:txBody>
          <a:bodyPr>
            <a:normAutofit/>
          </a:bodyPr>
          <a:lstStyle/>
          <a:p>
            <a:r>
              <a:rPr lang="nl-NL" sz="3200" dirty="0"/>
              <a:t>Hoor- en werkcolleges voor in de lerarenopleidingen eerste- en tweedegraads</a:t>
            </a:r>
          </a:p>
        </p:txBody>
      </p:sp>
    </p:spTree>
    <p:extLst>
      <p:ext uri="{BB962C8B-B14F-4D97-AF65-F5344CB8AC3E}">
        <p14:creationId xmlns:p14="http://schemas.microsoft.com/office/powerpoint/2010/main" val="39172705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 (vervolg)</a:t>
            </a:r>
          </a:p>
        </p:txBody>
      </p:sp>
      <p:sp>
        <p:nvSpPr>
          <p:cNvPr id="3" name="Tijdelijke aanduiding voor inhoud 2"/>
          <p:cNvSpPr>
            <a:spLocks noGrp="1"/>
          </p:cNvSpPr>
          <p:nvPr>
            <p:ph idx="1"/>
          </p:nvPr>
        </p:nvSpPr>
        <p:spPr/>
        <p:txBody>
          <a:bodyPr/>
          <a:lstStyle/>
          <a:p>
            <a:r>
              <a:rPr lang="nl-NL" dirty="0"/>
              <a:t>Is het iemand opgevallen dat ik jullie aan het toetsen was?</a:t>
            </a:r>
          </a:p>
          <a:p>
            <a:r>
              <a:rPr lang="nl-NL" dirty="0"/>
              <a:t>Ik wilde jullie voorkennis toetsen (o.a. over de literatuur).</a:t>
            </a:r>
          </a:p>
          <a:p>
            <a:r>
              <a:rPr lang="nl-NL" dirty="0"/>
              <a:t>Op basis hiervan kan ik bijvoorbeeld bepalen of ik sneller of langzamer door de stof heen ga.</a:t>
            </a:r>
          </a:p>
          <a:p>
            <a:r>
              <a:rPr lang="nl-NL" dirty="0"/>
              <a:t>Ook het random selecteren kan hierbij helpen. Waarom?</a:t>
            </a:r>
          </a:p>
        </p:txBody>
      </p:sp>
    </p:spTree>
    <p:extLst>
      <p:ext uri="{BB962C8B-B14F-4D97-AF65-F5344CB8AC3E}">
        <p14:creationId xmlns:p14="http://schemas.microsoft.com/office/powerpoint/2010/main" val="27150660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 voor docenten</a:t>
            </a:r>
          </a:p>
        </p:txBody>
      </p:sp>
      <p:sp>
        <p:nvSpPr>
          <p:cNvPr id="3" name="Tijdelijke aanduiding voor inhoud 2"/>
          <p:cNvSpPr>
            <a:spLocks noGrp="1"/>
          </p:cNvSpPr>
          <p:nvPr>
            <p:ph idx="1"/>
          </p:nvPr>
        </p:nvSpPr>
        <p:spPr/>
        <p:txBody>
          <a:bodyPr>
            <a:normAutofit/>
          </a:bodyPr>
          <a:lstStyle/>
          <a:p>
            <a:r>
              <a:rPr lang="nl-NL" dirty="0"/>
              <a:t>Beoordelen van (de opbrengsten van) leerlingen: </a:t>
            </a:r>
            <a:r>
              <a:rPr lang="nl-NL" dirty="0" err="1"/>
              <a:t>summatief</a:t>
            </a:r>
            <a:r>
              <a:rPr lang="nl-NL" dirty="0"/>
              <a:t> toetsen.</a:t>
            </a:r>
          </a:p>
          <a:p>
            <a:r>
              <a:rPr lang="nl-NL" dirty="0"/>
              <a:t>Beoordelen van het leerproces: formatief evalueren.</a:t>
            </a:r>
          </a:p>
          <a:p>
            <a:endParaRPr lang="nl-NL" dirty="0"/>
          </a:p>
          <a:p>
            <a:endParaRPr lang="nl-NL" dirty="0"/>
          </a:p>
          <a:p>
            <a:endParaRPr lang="nl-NL" dirty="0"/>
          </a:p>
          <a:p>
            <a:endParaRPr lang="nl-NL" dirty="0"/>
          </a:p>
          <a:p>
            <a:pPr marL="0" indent="0">
              <a:buNone/>
            </a:pPr>
            <a:br>
              <a:rPr lang="nl-NL" dirty="0"/>
            </a:br>
            <a:endParaRPr lang="nl-NL" dirty="0"/>
          </a:p>
          <a:p>
            <a:pPr marL="0" indent="0">
              <a:buNone/>
            </a:pPr>
            <a:r>
              <a:rPr lang="nl-NL" sz="2000" dirty="0"/>
              <a:t>Bron: Toetsen op School (Cito, 2013).</a:t>
            </a:r>
          </a:p>
        </p:txBody>
      </p:sp>
    </p:spTree>
    <p:extLst>
      <p:ext uri="{BB962C8B-B14F-4D97-AF65-F5344CB8AC3E}">
        <p14:creationId xmlns:p14="http://schemas.microsoft.com/office/powerpoint/2010/main" val="3518745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 beoordelen van leerlingen</a:t>
            </a:r>
          </a:p>
        </p:txBody>
      </p:sp>
      <p:pic>
        <p:nvPicPr>
          <p:cNvPr id="4"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3072122" y="1910185"/>
            <a:ext cx="6047756" cy="4182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24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 beoordelen van leerlingen (vervolg)</a:t>
            </a:r>
          </a:p>
        </p:txBody>
      </p:sp>
      <p:sp>
        <p:nvSpPr>
          <p:cNvPr id="3" name="Tijdelijke aanduiding voor inhoud 2"/>
          <p:cNvSpPr>
            <a:spLocks noGrp="1"/>
          </p:cNvSpPr>
          <p:nvPr>
            <p:ph idx="1"/>
          </p:nvPr>
        </p:nvSpPr>
        <p:spPr>
          <a:xfrm>
            <a:off x="838200" y="1825624"/>
            <a:ext cx="10515600" cy="4793290"/>
          </a:xfrm>
        </p:spPr>
        <p:txBody>
          <a:bodyPr>
            <a:normAutofit/>
          </a:bodyPr>
          <a:lstStyle/>
          <a:p>
            <a:pPr marL="514350" indent="-514350">
              <a:buFont typeface="+mj-lt"/>
              <a:buAutoNum type="arabicPeriod"/>
            </a:pPr>
            <a:r>
              <a:rPr lang="nl-NL" dirty="0"/>
              <a:t>Selecteren</a:t>
            </a:r>
          </a:p>
          <a:p>
            <a:pPr lvl="1"/>
            <a:r>
              <a:rPr lang="nl-NL" dirty="0"/>
              <a:t>Toelating tot een opleiding/hoger onderwijs;</a:t>
            </a:r>
          </a:p>
          <a:p>
            <a:pPr lvl="1"/>
            <a:r>
              <a:rPr lang="nl-NL" dirty="0"/>
              <a:t>Zittenblijven of overgaan;</a:t>
            </a:r>
          </a:p>
          <a:p>
            <a:pPr lvl="1"/>
            <a:r>
              <a:rPr lang="nl-NL" dirty="0"/>
              <a:t>Voldoende/onvoldoende.</a:t>
            </a:r>
          </a:p>
          <a:p>
            <a:pPr marL="514350" indent="-514350">
              <a:buFont typeface="+mj-lt"/>
              <a:buAutoNum type="arabicPeriod"/>
            </a:pPr>
            <a:r>
              <a:rPr lang="nl-NL" dirty="0"/>
              <a:t>Classificeren</a:t>
            </a:r>
          </a:p>
          <a:p>
            <a:pPr lvl="1"/>
            <a:r>
              <a:rPr lang="nl-NL" dirty="0"/>
              <a:t>Verschillende onderwijsprogramma’s die tot verschillende diploma’s leiden;</a:t>
            </a:r>
          </a:p>
          <a:p>
            <a:pPr lvl="1"/>
            <a:r>
              <a:rPr lang="nl-NL" dirty="0"/>
              <a:t>Bijvoorbeeld vmbo, havo, vwo.</a:t>
            </a:r>
          </a:p>
          <a:p>
            <a:pPr marL="514350" indent="-514350">
              <a:buFont typeface="+mj-lt"/>
              <a:buAutoNum type="arabicPeriod"/>
            </a:pPr>
            <a:r>
              <a:rPr lang="nl-NL" dirty="0"/>
              <a:t>Plaatsen</a:t>
            </a:r>
          </a:p>
          <a:p>
            <a:pPr lvl="1"/>
            <a:r>
              <a:rPr lang="nl-NL" dirty="0"/>
              <a:t>Verschillende onderwijsprogramma’s die tot hetzelfde diploma leiden;</a:t>
            </a:r>
          </a:p>
          <a:p>
            <a:pPr lvl="1"/>
            <a:r>
              <a:rPr lang="nl-NL" dirty="0"/>
              <a:t>Bijvoorbeeld Beroeps Opleidende Leerweg (BOL) of Beroeps Begeleidende Leerweg (BBL).</a:t>
            </a:r>
          </a:p>
        </p:txBody>
      </p:sp>
    </p:spTree>
    <p:extLst>
      <p:ext uri="{BB962C8B-B14F-4D97-AF65-F5344CB8AC3E}">
        <p14:creationId xmlns:p14="http://schemas.microsoft.com/office/powerpoint/2010/main" val="1090433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 beoordelen van leerlingen (vervolg)</a:t>
            </a:r>
          </a:p>
        </p:txBody>
      </p:sp>
      <p:sp>
        <p:nvSpPr>
          <p:cNvPr id="3" name="Tijdelijke aanduiding voor inhoud 2"/>
          <p:cNvSpPr>
            <a:spLocks noGrp="1"/>
          </p:cNvSpPr>
          <p:nvPr>
            <p:ph idx="1"/>
          </p:nvPr>
        </p:nvSpPr>
        <p:spPr/>
        <p:txBody>
          <a:bodyPr>
            <a:normAutofit/>
          </a:bodyPr>
          <a:lstStyle/>
          <a:p>
            <a:pPr marL="0" indent="0">
              <a:lnSpc>
                <a:spcPct val="80000"/>
              </a:lnSpc>
              <a:buNone/>
              <a:tabLst>
                <a:tab pos="444500" algn="l"/>
              </a:tabLst>
            </a:pPr>
            <a:r>
              <a:rPr lang="nl-NL" dirty="0"/>
              <a:t>4.	Certificeren</a:t>
            </a:r>
          </a:p>
          <a:p>
            <a:pPr lvl="1"/>
            <a:r>
              <a:rPr lang="nl-NL" dirty="0"/>
              <a:t>Al dan niet succesvol afsluiten van een onderwijsprogramma;</a:t>
            </a:r>
          </a:p>
          <a:p>
            <a:pPr lvl="1"/>
            <a:r>
              <a:rPr lang="nl-NL" dirty="0"/>
              <a:t>Centraal examen en schoolexamen (slagen of zakken);</a:t>
            </a:r>
          </a:p>
          <a:p>
            <a:pPr lvl="1"/>
            <a:r>
              <a:rPr lang="nl-NL" dirty="0"/>
              <a:t>Programma van Toetsing en Afsluiting (PTA);</a:t>
            </a:r>
          </a:p>
          <a:p>
            <a:pPr lvl="1"/>
            <a:r>
              <a:rPr lang="nl-NL" dirty="0"/>
              <a:t>Certificering op basis van Erkenning van Verworven Competenties (EVC).</a:t>
            </a:r>
          </a:p>
          <a:p>
            <a:pPr marL="457200" lvl="1" indent="0">
              <a:buNone/>
            </a:pPr>
            <a:endParaRPr lang="nl-NL" sz="2200" dirty="0"/>
          </a:p>
          <a:p>
            <a:pPr marL="0" lvl="1" indent="0">
              <a:spcBef>
                <a:spcPts val="1000"/>
              </a:spcBef>
              <a:buNone/>
            </a:pPr>
            <a:endParaRPr lang="nl-NL" sz="2000" dirty="0"/>
          </a:p>
          <a:p>
            <a:pPr marL="0" lvl="1" indent="0">
              <a:spcBef>
                <a:spcPts val="1000"/>
              </a:spcBef>
              <a:buNone/>
            </a:pPr>
            <a:r>
              <a:rPr lang="nl-NL" sz="2000" dirty="0"/>
              <a:t>Toetsen voor het beoordelen van leerlingen om vervolgens een beslissing te nemen m.b.t. selectie, classificatie, plaatsing of certificering (Sanders, 2011): </a:t>
            </a:r>
            <a:r>
              <a:rPr lang="nl-NL" dirty="0" err="1"/>
              <a:t>summatief</a:t>
            </a:r>
            <a:r>
              <a:rPr lang="nl-NL" dirty="0"/>
              <a:t> toetsen</a:t>
            </a:r>
            <a:r>
              <a:rPr lang="nl-NL" sz="1800" dirty="0"/>
              <a:t>.</a:t>
            </a:r>
          </a:p>
          <a:p>
            <a:pPr marL="0" indent="0">
              <a:buNone/>
            </a:pPr>
            <a:endParaRPr lang="nl-NL" dirty="0"/>
          </a:p>
        </p:txBody>
      </p:sp>
    </p:spTree>
    <p:extLst>
      <p:ext uri="{BB962C8B-B14F-4D97-AF65-F5344CB8AC3E}">
        <p14:creationId xmlns:p14="http://schemas.microsoft.com/office/powerpoint/2010/main" val="56124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515600" cy="1325563"/>
          </a:xfrm>
        </p:spPr>
        <p:txBody>
          <a:bodyPr/>
          <a:lstStyle/>
          <a:p>
            <a:r>
              <a:rPr lang="nl-NL" b="1" dirty="0"/>
              <a:t>Doelen van toetsen: informatie verzamelen, interpreteren en bijsturen van het leerproces</a:t>
            </a:r>
          </a:p>
        </p:txBody>
      </p:sp>
      <p:pic>
        <p:nvPicPr>
          <p:cNvPr id="4" name="Tijdelijke aanduiding voor inhoud 3"/>
          <p:cNvPicPr>
            <a:picLocks noGrp="1" noChangeAspect="1"/>
          </p:cNvPicPr>
          <p:nvPr>
            <p:ph idx="1"/>
          </p:nvPr>
        </p:nvPicPr>
        <p:blipFill>
          <a:blip r:embed="rId3"/>
          <a:stretch>
            <a:fillRect/>
          </a:stretch>
        </p:blipFill>
        <p:spPr>
          <a:xfrm>
            <a:off x="1132991" y="2372766"/>
            <a:ext cx="5255185" cy="3534547"/>
          </a:xfrm>
          <a:prstGeom prst="rect">
            <a:avLst/>
          </a:prstGeom>
        </p:spPr>
      </p:pic>
      <p:pic>
        <p:nvPicPr>
          <p:cNvPr id="5" name="Afbeelding 4" descr="Afbeelding met doos&#10;&#10;Automatisch gegenereerde beschrijving">
            <a:extLst>
              <a:ext uri="{FF2B5EF4-FFF2-40B4-BE49-F238E27FC236}">
                <a16:creationId xmlns:a16="http://schemas.microsoft.com/office/drawing/2014/main" id="{C4291598-B31C-4D19-BF9E-7F788D3EA26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88176" y="2515500"/>
            <a:ext cx="4595949" cy="3249081"/>
          </a:xfrm>
          <a:prstGeom prst="rect">
            <a:avLst/>
          </a:prstGeom>
        </p:spPr>
      </p:pic>
    </p:spTree>
    <p:extLst>
      <p:ext uri="{BB962C8B-B14F-4D97-AF65-F5344CB8AC3E}">
        <p14:creationId xmlns:p14="http://schemas.microsoft.com/office/powerpoint/2010/main" val="15485960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75126" cy="1325563"/>
          </a:xfrm>
        </p:spPr>
        <p:txBody>
          <a:bodyPr>
            <a:normAutofit fontScale="90000"/>
          </a:bodyPr>
          <a:lstStyle/>
          <a:p>
            <a:r>
              <a:rPr lang="nl-NL" b="1" dirty="0"/>
              <a:t>Doelen van toetsen: informatie verzamelen, interpreteren en bijsturen van het leerproces (vervolg)</a:t>
            </a:r>
          </a:p>
        </p:txBody>
      </p:sp>
      <p:sp>
        <p:nvSpPr>
          <p:cNvPr id="3" name="Tijdelijke aanduiding voor inhoud 2"/>
          <p:cNvSpPr>
            <a:spLocks noGrp="1"/>
          </p:cNvSpPr>
          <p:nvPr>
            <p:ph idx="1"/>
          </p:nvPr>
        </p:nvSpPr>
        <p:spPr>
          <a:xfrm>
            <a:off x="838200" y="1761688"/>
            <a:ext cx="10515600" cy="4983061"/>
          </a:xfrm>
        </p:spPr>
        <p:txBody>
          <a:bodyPr>
            <a:normAutofit/>
          </a:bodyPr>
          <a:lstStyle/>
          <a:p>
            <a:r>
              <a:rPr lang="nl-NL" dirty="0"/>
              <a:t>Doel: een leerling informeren over het verloop van het leerproces:</a:t>
            </a:r>
          </a:p>
          <a:p>
            <a:pPr lvl="1"/>
            <a:r>
              <a:rPr lang="nl-NL" dirty="0"/>
              <a:t>Voortgang individuele leerlingen ten opzichte van te realiseren leerdoelen;</a:t>
            </a:r>
          </a:p>
          <a:p>
            <a:pPr lvl="1"/>
            <a:r>
              <a:rPr lang="nl-NL" dirty="0"/>
              <a:t>Ontwikkeling leerlingen ten opzichte van het voorgaande ‘</a:t>
            </a:r>
            <a:r>
              <a:rPr lang="nl-NL" dirty="0" err="1"/>
              <a:t>toetsmoment</a:t>
            </a:r>
            <a:r>
              <a:rPr lang="nl-NL" dirty="0"/>
              <a:t>’;</a:t>
            </a:r>
          </a:p>
          <a:p>
            <a:pPr lvl="1"/>
            <a:r>
              <a:rPr lang="nl-NL" dirty="0"/>
              <a:t>Ontwikkeling leerlingen vergelijken met leeftijds- of groepsgenoten.</a:t>
            </a:r>
          </a:p>
          <a:p>
            <a:pPr marL="228600" lvl="1">
              <a:spcBef>
                <a:spcPts val="1000"/>
              </a:spcBef>
            </a:pPr>
            <a:r>
              <a:rPr lang="nl-NL" sz="2800" dirty="0"/>
              <a:t>Aanpassen van onderwijs aan individuele of groepen leerlingen.</a:t>
            </a:r>
          </a:p>
          <a:p>
            <a:pPr marL="0" lvl="1" indent="0">
              <a:spcBef>
                <a:spcPts val="1000"/>
              </a:spcBef>
              <a:buNone/>
            </a:pPr>
            <a:endParaRPr lang="nl-NL" sz="2800" dirty="0"/>
          </a:p>
          <a:p>
            <a:pPr marL="0" lvl="1" indent="0">
              <a:spcBef>
                <a:spcPts val="1000"/>
              </a:spcBef>
              <a:buNone/>
            </a:pPr>
            <a:r>
              <a:rPr lang="nl-NL" sz="2800" i="1" dirty="0"/>
              <a:t>Toetsen geven informatie aan de docent en leerlingen over de mate van leerstofbeheersing. Deze informatie kan gebruikt worden om formatieve beslissingen te nemen en het leerproces bij te sturen (Van der Kleij et al, 2015; Vermeulen &amp; Van der Kleij, 2012): formatief evalueren.</a:t>
            </a:r>
          </a:p>
          <a:p>
            <a:pPr marL="0" lvl="1" indent="0">
              <a:spcBef>
                <a:spcPts val="1000"/>
              </a:spcBef>
              <a:buNone/>
            </a:pPr>
            <a:endParaRPr lang="nl-NL" sz="2800" dirty="0"/>
          </a:p>
        </p:txBody>
      </p:sp>
    </p:spTree>
    <p:extLst>
      <p:ext uri="{BB962C8B-B14F-4D97-AF65-F5344CB8AC3E}">
        <p14:creationId xmlns:p14="http://schemas.microsoft.com/office/powerpoint/2010/main" val="114278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Belang van formatief evalueren</a:t>
            </a:r>
          </a:p>
        </p:txBody>
      </p:sp>
      <p:sp>
        <p:nvSpPr>
          <p:cNvPr id="3" name="Tijdelijke aanduiding voor inhoud 2"/>
          <p:cNvSpPr>
            <a:spLocks noGrp="1"/>
          </p:cNvSpPr>
          <p:nvPr>
            <p:ph idx="1"/>
          </p:nvPr>
        </p:nvSpPr>
        <p:spPr/>
        <p:txBody>
          <a:bodyPr/>
          <a:lstStyle/>
          <a:p>
            <a:r>
              <a:rPr lang="nl-NL" dirty="0"/>
              <a:t>Evalueren: gaat om het inzetten van formele en informele </a:t>
            </a:r>
            <a:r>
              <a:rPr lang="nl-NL" dirty="0" err="1"/>
              <a:t>toetsactiviteiten</a:t>
            </a:r>
            <a:r>
              <a:rPr lang="nl-NL" dirty="0"/>
              <a:t> om informatie te verzamelen, analyseren en interpreteren over het leerproces van leerlingen en formatieve beslissingen te nemen.</a:t>
            </a:r>
          </a:p>
          <a:p>
            <a:r>
              <a:rPr lang="nl-NL" dirty="0"/>
              <a:t>Verschillende bronnen en vormen van informatie verzamelen nodig om complexiteit van leren op alle niveaus goed in kaart te kunnen brengen.</a:t>
            </a:r>
          </a:p>
          <a:p>
            <a:r>
              <a:rPr lang="nl-NL" dirty="0"/>
              <a:t>Docenten en leerlingen: passende feedback op het juiste moment geven en ontvangen om het leren te verbeteren.</a:t>
            </a:r>
          </a:p>
        </p:txBody>
      </p:sp>
    </p:spTree>
    <p:extLst>
      <p:ext uri="{BB962C8B-B14F-4D97-AF65-F5344CB8AC3E}">
        <p14:creationId xmlns:p14="http://schemas.microsoft.com/office/powerpoint/2010/main" val="26982603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Belang van formatief evalueren (vervolg)</a:t>
            </a:r>
          </a:p>
        </p:txBody>
      </p:sp>
      <p:sp>
        <p:nvSpPr>
          <p:cNvPr id="3" name="Tijdelijke aanduiding voor inhoud 2"/>
          <p:cNvSpPr>
            <a:spLocks noGrp="1"/>
          </p:cNvSpPr>
          <p:nvPr>
            <p:ph idx="1"/>
          </p:nvPr>
        </p:nvSpPr>
        <p:spPr/>
        <p:txBody>
          <a:bodyPr/>
          <a:lstStyle/>
          <a:p>
            <a:r>
              <a:rPr lang="nl-NL" dirty="0"/>
              <a:t>Formatief evalueren kan leiden tot meer motivatie, eigenaarschap en zelfregulatie bij leerlingen (</a:t>
            </a:r>
            <a:r>
              <a:rPr lang="nl-NL" dirty="0" err="1"/>
              <a:t>Stobart</a:t>
            </a:r>
            <a:r>
              <a:rPr lang="nl-NL" dirty="0"/>
              <a:t>, 2008; Van der Ploeg &amp; Van </a:t>
            </a:r>
            <a:r>
              <a:rPr lang="nl-NL" dirty="0" err="1"/>
              <a:t>Engen</a:t>
            </a:r>
            <a:r>
              <a:rPr lang="nl-NL" dirty="0"/>
              <a:t>, 2017).</a:t>
            </a:r>
          </a:p>
          <a:p>
            <a:r>
              <a:rPr lang="nl-NL" dirty="0"/>
              <a:t>Formatief toetsen kan leiden tot beter onderwijs en betere leerprestaties (</a:t>
            </a:r>
            <a:r>
              <a:rPr lang="nl-NL" dirty="0" err="1"/>
              <a:t>Briggs</a:t>
            </a:r>
            <a:r>
              <a:rPr lang="nl-NL" dirty="0"/>
              <a:t>, </a:t>
            </a:r>
            <a:r>
              <a:rPr lang="nl-NL" dirty="0" err="1"/>
              <a:t>Ruiz</a:t>
            </a:r>
            <a:r>
              <a:rPr lang="nl-NL" dirty="0"/>
              <a:t>-Primo, </a:t>
            </a:r>
            <a:r>
              <a:rPr lang="nl-NL" dirty="0" err="1"/>
              <a:t>Furtak</a:t>
            </a:r>
            <a:r>
              <a:rPr lang="nl-NL" dirty="0"/>
              <a:t>, </a:t>
            </a:r>
            <a:r>
              <a:rPr lang="nl-NL" dirty="0" err="1"/>
              <a:t>Shepard</a:t>
            </a:r>
            <a:r>
              <a:rPr lang="nl-NL" dirty="0"/>
              <a:t>, &amp; Yin, 2012; Kingston &amp; Nash, 2011; </a:t>
            </a:r>
            <a:r>
              <a:rPr lang="nl-NL" dirty="0" err="1"/>
              <a:t>Ruiz</a:t>
            </a:r>
            <a:r>
              <a:rPr lang="nl-NL" dirty="0"/>
              <a:t>-Primo &amp; </a:t>
            </a:r>
            <a:r>
              <a:rPr lang="nl-NL" dirty="0" err="1"/>
              <a:t>Furtak</a:t>
            </a:r>
            <a:r>
              <a:rPr lang="nl-NL" dirty="0"/>
              <a:t>, 2007; Van der Ploeg &amp; Van </a:t>
            </a:r>
            <a:r>
              <a:rPr lang="nl-NL" dirty="0" err="1"/>
              <a:t>Engen</a:t>
            </a:r>
            <a:r>
              <a:rPr lang="nl-NL" dirty="0"/>
              <a:t>, 2017; </a:t>
            </a:r>
            <a:r>
              <a:rPr lang="nl-NL" dirty="0" err="1"/>
              <a:t>Wiliam</a:t>
            </a:r>
            <a:r>
              <a:rPr lang="nl-NL" dirty="0"/>
              <a:t>, Lee, Harrison, Black, 2004).</a:t>
            </a:r>
          </a:p>
        </p:txBody>
      </p:sp>
    </p:spTree>
    <p:extLst>
      <p:ext uri="{BB962C8B-B14F-4D97-AF65-F5344CB8AC3E}">
        <p14:creationId xmlns:p14="http://schemas.microsoft.com/office/powerpoint/2010/main" val="14252861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0970623" cy="1325563"/>
          </a:xfrm>
        </p:spPr>
        <p:txBody>
          <a:bodyPr/>
          <a:lstStyle/>
          <a:p>
            <a:r>
              <a:rPr lang="nl-NL" b="1" dirty="0"/>
              <a:t>Verschillende vormen van informatie verzamelen</a:t>
            </a:r>
          </a:p>
        </p:txBody>
      </p:sp>
      <p:pic>
        <p:nvPicPr>
          <p:cNvPr id="10" name="Tijdelijke aanduiding voor inhoud 9"/>
          <p:cNvPicPr>
            <a:picLocks noGrp="1" noChangeAspect="1"/>
          </p:cNvPicPr>
          <p:nvPr>
            <p:ph idx="1"/>
          </p:nvPr>
        </p:nvPicPr>
        <p:blipFill>
          <a:blip r:embed="rId3"/>
          <a:stretch>
            <a:fillRect/>
          </a:stretch>
        </p:blipFill>
        <p:spPr>
          <a:xfrm>
            <a:off x="2789626" y="2046098"/>
            <a:ext cx="1109568" cy="1499746"/>
          </a:xfrm>
          <a:prstGeom prst="rect">
            <a:avLst/>
          </a:prstGeom>
        </p:spPr>
      </p:pic>
      <p:pic>
        <p:nvPicPr>
          <p:cNvPr id="9" name="Afbeelding 8"/>
          <p:cNvPicPr>
            <a:picLocks noChangeAspect="1"/>
          </p:cNvPicPr>
          <p:nvPr/>
        </p:nvPicPr>
        <p:blipFill>
          <a:blip r:embed="rId4"/>
          <a:stretch>
            <a:fillRect/>
          </a:stretch>
        </p:blipFill>
        <p:spPr>
          <a:xfrm>
            <a:off x="838200" y="1936361"/>
            <a:ext cx="1615580" cy="1609483"/>
          </a:xfrm>
          <a:prstGeom prst="rect">
            <a:avLst/>
          </a:prstGeom>
        </p:spPr>
      </p:pic>
      <p:pic>
        <p:nvPicPr>
          <p:cNvPr id="11" name="Afbeelding 10"/>
          <p:cNvPicPr>
            <a:picLocks noChangeAspect="1"/>
          </p:cNvPicPr>
          <p:nvPr/>
        </p:nvPicPr>
        <p:blipFill>
          <a:blip r:embed="rId5"/>
          <a:stretch>
            <a:fillRect/>
          </a:stretch>
        </p:blipFill>
        <p:spPr>
          <a:xfrm>
            <a:off x="4235040" y="1783947"/>
            <a:ext cx="1816765" cy="1761897"/>
          </a:xfrm>
          <a:prstGeom prst="rect">
            <a:avLst/>
          </a:prstGeom>
        </p:spPr>
      </p:pic>
      <p:pic>
        <p:nvPicPr>
          <p:cNvPr id="12" name="Afbeelding 11"/>
          <p:cNvPicPr>
            <a:picLocks noChangeAspect="1"/>
          </p:cNvPicPr>
          <p:nvPr/>
        </p:nvPicPr>
        <p:blipFill>
          <a:blip r:embed="rId6"/>
          <a:stretch>
            <a:fillRect/>
          </a:stretch>
        </p:blipFill>
        <p:spPr>
          <a:xfrm>
            <a:off x="6387651" y="2149739"/>
            <a:ext cx="2219136" cy="1396105"/>
          </a:xfrm>
          <a:prstGeom prst="rect">
            <a:avLst/>
          </a:prstGeom>
        </p:spPr>
      </p:pic>
      <p:pic>
        <p:nvPicPr>
          <p:cNvPr id="13" name="Afbeelding 12"/>
          <p:cNvPicPr>
            <a:picLocks noChangeAspect="1"/>
          </p:cNvPicPr>
          <p:nvPr/>
        </p:nvPicPr>
        <p:blipFill>
          <a:blip r:embed="rId7"/>
          <a:stretch>
            <a:fillRect/>
          </a:stretch>
        </p:blipFill>
        <p:spPr>
          <a:xfrm>
            <a:off x="8942633" y="1936361"/>
            <a:ext cx="1975275" cy="1579001"/>
          </a:xfrm>
          <a:prstGeom prst="rect">
            <a:avLst/>
          </a:prstGeom>
        </p:spPr>
      </p:pic>
      <p:sp>
        <p:nvSpPr>
          <p:cNvPr id="14" name="Pijl-links en -rechts 13"/>
          <p:cNvSpPr/>
          <p:nvPr/>
        </p:nvSpPr>
        <p:spPr>
          <a:xfrm>
            <a:off x="838200" y="3870772"/>
            <a:ext cx="10079708" cy="38589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 name="Tekstvak 14"/>
          <p:cNvSpPr txBox="1"/>
          <p:nvPr/>
        </p:nvSpPr>
        <p:spPr>
          <a:xfrm>
            <a:off x="838200" y="4353886"/>
            <a:ext cx="3305961" cy="1785104"/>
          </a:xfrm>
          <a:prstGeom prst="rect">
            <a:avLst/>
          </a:prstGeom>
          <a:noFill/>
          <a:ln>
            <a:solidFill>
              <a:schemeClr val="accent1"/>
            </a:solidFill>
          </a:ln>
        </p:spPr>
        <p:txBody>
          <a:bodyPr wrap="square" rtlCol="0">
            <a:spAutoFit/>
          </a:bodyPr>
          <a:lstStyle/>
          <a:p>
            <a:r>
              <a:rPr lang="nl-NL" sz="2200" i="1" dirty="0"/>
              <a:t>Informeel</a:t>
            </a:r>
            <a:r>
              <a:rPr lang="nl-NL" sz="2200" dirty="0"/>
              <a:t> informatie </a:t>
            </a:r>
          </a:p>
          <a:p>
            <a:r>
              <a:rPr lang="nl-NL" sz="2200" dirty="0"/>
              <a:t>verzamelen over het </a:t>
            </a:r>
          </a:p>
          <a:p>
            <a:r>
              <a:rPr lang="nl-NL" sz="2200" dirty="0"/>
              <a:t>leerproces (</a:t>
            </a:r>
            <a:r>
              <a:rPr lang="nl-NL" sz="2200" i="1" dirty="0"/>
              <a:t>assessment </a:t>
            </a:r>
          </a:p>
          <a:p>
            <a:r>
              <a:rPr lang="nl-NL" sz="2200" i="1" dirty="0"/>
              <a:t>for </a:t>
            </a:r>
            <a:r>
              <a:rPr lang="nl-NL" sz="2200" i="1" dirty="0" err="1"/>
              <a:t>learning</a:t>
            </a:r>
            <a:r>
              <a:rPr lang="nl-NL" sz="2200" dirty="0"/>
              <a:t>), bijv. vragen </a:t>
            </a:r>
          </a:p>
          <a:p>
            <a:r>
              <a:rPr lang="nl-NL" sz="2200" dirty="0"/>
              <a:t>in de klas</a:t>
            </a:r>
          </a:p>
        </p:txBody>
      </p:sp>
      <p:sp>
        <p:nvSpPr>
          <p:cNvPr id="18" name="Tekstvak 17"/>
          <p:cNvSpPr txBox="1"/>
          <p:nvPr/>
        </p:nvSpPr>
        <p:spPr>
          <a:xfrm>
            <a:off x="7164198" y="4353886"/>
            <a:ext cx="3842158" cy="1446550"/>
          </a:xfrm>
          <a:prstGeom prst="rect">
            <a:avLst/>
          </a:prstGeom>
          <a:noFill/>
          <a:ln>
            <a:solidFill>
              <a:schemeClr val="accent1"/>
            </a:solidFill>
          </a:ln>
        </p:spPr>
        <p:txBody>
          <a:bodyPr wrap="square" rtlCol="0">
            <a:spAutoFit/>
          </a:bodyPr>
          <a:lstStyle/>
          <a:p>
            <a:r>
              <a:rPr lang="nl-NL" sz="2200" i="1" dirty="0"/>
              <a:t>Formeel</a:t>
            </a:r>
            <a:r>
              <a:rPr lang="nl-NL" sz="2200" dirty="0"/>
              <a:t> informatie verzamelen over het leerproces (</a:t>
            </a:r>
            <a:r>
              <a:rPr lang="nl-NL" sz="2200" i="1" dirty="0"/>
              <a:t>assessment of </a:t>
            </a:r>
            <a:r>
              <a:rPr lang="nl-NL" sz="2200" i="1" dirty="0" err="1"/>
              <a:t>learning</a:t>
            </a:r>
            <a:r>
              <a:rPr lang="nl-NL" sz="2200" i="1" dirty="0"/>
              <a:t>, </a:t>
            </a:r>
            <a:r>
              <a:rPr lang="nl-NL" sz="2200" dirty="0"/>
              <a:t>datagebruik of OGW), bijv. proefwerken en </a:t>
            </a:r>
            <a:r>
              <a:rPr lang="nl-NL" sz="2200" dirty="0" err="1"/>
              <a:t>so’s</a:t>
            </a:r>
            <a:endParaRPr lang="nl-NL" sz="2200" dirty="0"/>
          </a:p>
        </p:txBody>
      </p:sp>
      <p:sp>
        <p:nvSpPr>
          <p:cNvPr id="19" name="TextBox 1"/>
          <p:cNvSpPr txBox="1"/>
          <p:nvPr/>
        </p:nvSpPr>
        <p:spPr>
          <a:xfrm>
            <a:off x="7088697" y="5897657"/>
            <a:ext cx="3917659" cy="769441"/>
          </a:xfrm>
          <a:prstGeom prst="rect">
            <a:avLst/>
          </a:prstGeom>
          <a:noFill/>
        </p:spPr>
        <p:txBody>
          <a:bodyPr wrap="square" rtlCol="0">
            <a:spAutoFit/>
          </a:bodyPr>
          <a:lstStyle/>
          <a:p>
            <a:endParaRPr lang="en-US" sz="1600" dirty="0"/>
          </a:p>
          <a:p>
            <a:r>
              <a:rPr lang="en-US" sz="1400" dirty="0"/>
              <a:t>Van der </a:t>
            </a:r>
            <a:r>
              <a:rPr lang="en-US" sz="1400" dirty="0" err="1"/>
              <a:t>Kleij</a:t>
            </a:r>
            <a:r>
              <a:rPr lang="en-US" sz="1400" dirty="0"/>
              <a:t>, </a:t>
            </a:r>
            <a:r>
              <a:rPr lang="en-US" sz="1400" dirty="0" err="1"/>
              <a:t>Vermeulen</a:t>
            </a:r>
            <a:r>
              <a:rPr lang="en-US" sz="1400" dirty="0"/>
              <a:t>, </a:t>
            </a:r>
            <a:r>
              <a:rPr lang="en-US" sz="1400" dirty="0" err="1"/>
              <a:t>Schildkamp</a:t>
            </a:r>
            <a:r>
              <a:rPr lang="en-US" sz="1400" dirty="0"/>
              <a:t>, </a:t>
            </a:r>
            <a:r>
              <a:rPr lang="en-US" sz="1400" dirty="0" err="1"/>
              <a:t>Eggen</a:t>
            </a:r>
            <a:r>
              <a:rPr lang="en-US" sz="1400" dirty="0"/>
              <a:t> (2015)</a:t>
            </a:r>
          </a:p>
          <a:p>
            <a:r>
              <a:rPr lang="nl-NL" sz="1400" dirty="0"/>
              <a:t>Van der Kleij, Vermeulen, Eggen, Veldkamp, (2017)</a:t>
            </a:r>
            <a:endParaRPr lang="en-US" sz="1400" dirty="0"/>
          </a:p>
        </p:txBody>
      </p:sp>
    </p:spTree>
    <p:extLst>
      <p:ext uri="{BB962C8B-B14F-4D97-AF65-F5344CB8AC3E}">
        <p14:creationId xmlns:p14="http://schemas.microsoft.com/office/powerpoint/2010/main" val="2526919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b="1" dirty="0"/>
              <a:t>Formatief evalueren</a:t>
            </a:r>
          </a:p>
        </p:txBody>
      </p:sp>
      <p:sp>
        <p:nvSpPr>
          <p:cNvPr id="3" name="Ondertitel 2"/>
          <p:cNvSpPr>
            <a:spLocks noGrp="1"/>
          </p:cNvSpPr>
          <p:nvPr>
            <p:ph type="subTitle" idx="1"/>
          </p:nvPr>
        </p:nvSpPr>
        <p:spPr/>
        <p:txBody>
          <a:bodyPr>
            <a:normAutofit/>
          </a:bodyPr>
          <a:lstStyle/>
          <a:p>
            <a:r>
              <a:rPr lang="nl-NL" sz="3200" dirty="0"/>
              <a:t>Achtergrond: doel, doelgroep, aantal colleges</a:t>
            </a:r>
            <a:br>
              <a:rPr lang="nl-NL" sz="3200" dirty="0"/>
            </a:br>
            <a:r>
              <a:rPr lang="nl-NL" sz="3200" dirty="0"/>
              <a:t>en accenten in colleges</a:t>
            </a:r>
          </a:p>
        </p:txBody>
      </p:sp>
    </p:spTree>
    <p:extLst>
      <p:ext uri="{BB962C8B-B14F-4D97-AF65-F5344CB8AC3E}">
        <p14:creationId xmlns:p14="http://schemas.microsoft.com/office/powerpoint/2010/main" val="3169446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Informeel: assessment for </a:t>
            </a:r>
            <a:r>
              <a:rPr lang="nl-NL" b="1" dirty="0" err="1"/>
              <a:t>learning</a:t>
            </a:r>
            <a:endParaRPr lang="nl-NL" b="1" dirty="0"/>
          </a:p>
        </p:txBody>
      </p:sp>
      <p:sp>
        <p:nvSpPr>
          <p:cNvPr id="3" name="Tijdelijke aanduiding voor inhoud 2"/>
          <p:cNvSpPr>
            <a:spLocks noGrp="1"/>
          </p:cNvSpPr>
          <p:nvPr>
            <p:ph idx="1"/>
          </p:nvPr>
        </p:nvSpPr>
        <p:spPr/>
        <p:txBody>
          <a:bodyPr/>
          <a:lstStyle/>
          <a:p>
            <a:r>
              <a:rPr lang="nl-NL" dirty="0"/>
              <a:t>Proces van verzamelen van informatie om op basis hiervan te beslissen waar de leerling is in zijn/haar leren, waar de leerling naartoe moet en hoe de leerling hier kan komen (ARG, 2002).</a:t>
            </a:r>
          </a:p>
          <a:p>
            <a:r>
              <a:rPr lang="nl-NL" dirty="0"/>
              <a:t>Dagelijkse lespraktijk: zoeken naar informatie afkomstig van gesprekken, demonstraties, presentaties en observaties, hierop reflecteren en reageren zodat er continu geleerd wordt (</a:t>
            </a:r>
            <a:r>
              <a:rPr lang="nl-NL" dirty="0" err="1"/>
              <a:t>Klenowski</a:t>
            </a:r>
            <a:r>
              <a:rPr lang="nl-NL" dirty="0"/>
              <a:t>, 2009).</a:t>
            </a:r>
          </a:p>
          <a:p>
            <a:r>
              <a:rPr lang="nl-NL" dirty="0"/>
              <a:t>Data: verzamelde informatie over het leren van leerlingen, zoals observaties, gesprekken met leerlingen, huiswerk, presentaties etc.</a:t>
            </a:r>
          </a:p>
        </p:txBody>
      </p:sp>
    </p:spTree>
    <p:extLst>
      <p:ext uri="{BB962C8B-B14F-4D97-AF65-F5344CB8AC3E}">
        <p14:creationId xmlns:p14="http://schemas.microsoft.com/office/powerpoint/2010/main" val="93875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Formeel: opbrengstgericht werken</a:t>
            </a:r>
          </a:p>
        </p:txBody>
      </p:sp>
      <p:sp>
        <p:nvSpPr>
          <p:cNvPr id="3" name="Tijdelijke aanduiding voor inhoud 2"/>
          <p:cNvSpPr>
            <a:spLocks noGrp="1"/>
          </p:cNvSpPr>
          <p:nvPr>
            <p:ph idx="1"/>
          </p:nvPr>
        </p:nvSpPr>
        <p:spPr/>
        <p:txBody>
          <a:bodyPr/>
          <a:lstStyle/>
          <a:p>
            <a:r>
              <a:rPr lang="nl-NL" dirty="0"/>
              <a:t>Gebruik maken van </a:t>
            </a:r>
            <a:r>
              <a:rPr lang="nl-NL" u="sng" dirty="0"/>
              <a:t>data</a:t>
            </a:r>
            <a:r>
              <a:rPr lang="nl-NL" dirty="0"/>
              <a:t>, zoals toetsen, om het onderwijs te verbeteren (zie Schildkamp &amp; Kuiper, 2010):</a:t>
            </a:r>
          </a:p>
          <a:p>
            <a:pPr lvl="1"/>
            <a:r>
              <a:rPr lang="nl-NL" dirty="0"/>
              <a:t>Systematisch verzamelen en analyseren;</a:t>
            </a:r>
          </a:p>
          <a:p>
            <a:pPr lvl="1"/>
            <a:r>
              <a:rPr lang="nl-NL" dirty="0"/>
              <a:t>van aanwezige data binnen de school;</a:t>
            </a:r>
          </a:p>
          <a:p>
            <a:pPr lvl="1"/>
            <a:r>
              <a:rPr lang="nl-NL" dirty="0"/>
              <a:t>en de informatie gebruiken;</a:t>
            </a:r>
          </a:p>
          <a:p>
            <a:pPr lvl="1"/>
            <a:r>
              <a:rPr lang="nl-NL" dirty="0"/>
              <a:t>om het onderwijs te verbeteren.</a:t>
            </a:r>
          </a:p>
          <a:p>
            <a:pPr marL="228600" lvl="1">
              <a:spcBef>
                <a:spcPts val="1000"/>
              </a:spcBef>
            </a:pPr>
            <a:r>
              <a:rPr lang="nl-NL" sz="2800" dirty="0"/>
              <a:t>Data: gegevens die </a:t>
            </a:r>
            <a:r>
              <a:rPr lang="nl-NL" sz="2800" u="sng" dirty="0"/>
              <a:t>systematisch</a:t>
            </a:r>
            <a:r>
              <a:rPr lang="nl-NL" sz="2800" dirty="0"/>
              <a:t> verzameld en georganiseerd zijn en betrekking hebben op het onderwijs (</a:t>
            </a:r>
            <a:r>
              <a:rPr lang="nl-NL" sz="2800" dirty="0" err="1"/>
              <a:t>Lai</a:t>
            </a:r>
            <a:r>
              <a:rPr lang="nl-NL" sz="2800" dirty="0"/>
              <a:t> en Schildkamp, 2013).</a:t>
            </a:r>
          </a:p>
          <a:p>
            <a:pPr marL="228600" lvl="1">
              <a:spcBef>
                <a:spcPts val="1000"/>
              </a:spcBef>
            </a:pPr>
            <a:r>
              <a:rPr lang="nl-NL" sz="2800" dirty="0"/>
              <a:t>Bijv. </a:t>
            </a:r>
            <a:r>
              <a:rPr lang="nl-NL" sz="2800" dirty="0" err="1"/>
              <a:t>toetsresultaten</a:t>
            </a:r>
            <a:r>
              <a:rPr lang="nl-NL" sz="2800" dirty="0"/>
              <a:t>, </a:t>
            </a:r>
            <a:r>
              <a:rPr lang="nl-NL" sz="2800" dirty="0" err="1"/>
              <a:t>leerlinggegevens</a:t>
            </a:r>
            <a:r>
              <a:rPr lang="nl-NL" sz="2800" dirty="0"/>
              <a:t>, vragenlijsten. </a:t>
            </a:r>
          </a:p>
        </p:txBody>
      </p:sp>
    </p:spTree>
    <p:extLst>
      <p:ext uri="{BB962C8B-B14F-4D97-AF65-F5344CB8AC3E}">
        <p14:creationId xmlns:p14="http://schemas.microsoft.com/office/powerpoint/2010/main" val="22280882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Manieren van informatie verzamelen</a:t>
            </a:r>
          </a:p>
        </p:txBody>
      </p:sp>
      <p:sp>
        <p:nvSpPr>
          <p:cNvPr id="3" name="Tijdelijke aanduiding voor inhoud 2"/>
          <p:cNvSpPr>
            <a:spLocks noGrp="1"/>
          </p:cNvSpPr>
          <p:nvPr>
            <p:ph idx="1"/>
          </p:nvPr>
        </p:nvSpPr>
        <p:spPr/>
        <p:txBody>
          <a:bodyPr/>
          <a:lstStyle/>
          <a:p>
            <a:pPr marL="0" indent="0">
              <a:buNone/>
            </a:pPr>
            <a:r>
              <a:rPr lang="nl-NL" dirty="0"/>
              <a:t>Op post-</a:t>
            </a:r>
            <a:r>
              <a:rPr lang="nl-NL" dirty="0" err="1"/>
              <a:t>it’s</a:t>
            </a:r>
            <a:r>
              <a:rPr lang="nl-NL" dirty="0"/>
              <a:t>:</a:t>
            </a:r>
          </a:p>
          <a:p>
            <a:pPr marL="0" indent="0">
              <a:buNone/>
            </a:pPr>
            <a:endParaRPr lang="nl-NL" dirty="0"/>
          </a:p>
          <a:p>
            <a:r>
              <a:rPr lang="nl-NL" dirty="0"/>
              <a:t>Schrijf zoveel mogelijk ‘manieren van informatie verzamelen (vormen van toetsen)’ op. Eén per post-it.</a:t>
            </a:r>
          </a:p>
          <a:p>
            <a:r>
              <a:rPr lang="nl-NL" dirty="0"/>
              <a:t>Plak deze ergens op het continuüm van informeel naar formeel.</a:t>
            </a:r>
          </a:p>
          <a:p>
            <a:pPr marL="0" indent="0">
              <a:buNone/>
            </a:pPr>
            <a:endParaRPr lang="nl-NL" dirty="0"/>
          </a:p>
          <a:p>
            <a:pPr marL="0" indent="0">
              <a:buNone/>
            </a:pPr>
            <a:endParaRPr lang="nl-NL" dirty="0"/>
          </a:p>
        </p:txBody>
      </p:sp>
      <p:sp>
        <p:nvSpPr>
          <p:cNvPr id="4" name="Pijl-links en -rechts 3"/>
          <p:cNvSpPr/>
          <p:nvPr/>
        </p:nvSpPr>
        <p:spPr>
          <a:xfrm>
            <a:off x="838200" y="4919395"/>
            <a:ext cx="10079708" cy="385893"/>
          </a:xfrm>
          <a:prstGeom prst="lef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 name="Tekstvak 4"/>
          <p:cNvSpPr txBox="1"/>
          <p:nvPr/>
        </p:nvSpPr>
        <p:spPr>
          <a:xfrm>
            <a:off x="838200" y="5587068"/>
            <a:ext cx="2021747" cy="369332"/>
          </a:xfrm>
          <a:prstGeom prst="rect">
            <a:avLst/>
          </a:prstGeom>
          <a:noFill/>
        </p:spPr>
        <p:txBody>
          <a:bodyPr wrap="square" rtlCol="0">
            <a:spAutoFit/>
          </a:bodyPr>
          <a:lstStyle/>
          <a:p>
            <a:r>
              <a:rPr lang="nl-NL" i="1" dirty="0"/>
              <a:t>Informeel</a:t>
            </a:r>
          </a:p>
        </p:txBody>
      </p:sp>
      <p:sp>
        <p:nvSpPr>
          <p:cNvPr id="6" name="Tekstvak 5"/>
          <p:cNvSpPr txBox="1"/>
          <p:nvPr/>
        </p:nvSpPr>
        <p:spPr>
          <a:xfrm>
            <a:off x="8896161" y="5587068"/>
            <a:ext cx="2021747" cy="369332"/>
          </a:xfrm>
          <a:prstGeom prst="rect">
            <a:avLst/>
          </a:prstGeom>
          <a:noFill/>
        </p:spPr>
        <p:txBody>
          <a:bodyPr wrap="square" rtlCol="0">
            <a:spAutoFit/>
          </a:bodyPr>
          <a:lstStyle/>
          <a:p>
            <a:pPr algn="r"/>
            <a:r>
              <a:rPr lang="nl-NL" i="1" dirty="0"/>
              <a:t>Formeel</a:t>
            </a:r>
          </a:p>
        </p:txBody>
      </p:sp>
    </p:spTree>
    <p:extLst>
      <p:ext uri="{BB962C8B-B14F-4D97-AF65-F5344CB8AC3E}">
        <p14:creationId xmlns:p14="http://schemas.microsoft.com/office/powerpoint/2010/main" val="1349809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Onderzoek Kippers et al. (2018)</a:t>
            </a:r>
            <a:br>
              <a:rPr lang="nl-NL" b="1" dirty="0"/>
            </a:br>
            <a:r>
              <a:rPr lang="nl-NL" b="1" dirty="0" err="1"/>
              <a:t>Toetsvormen</a:t>
            </a:r>
            <a:r>
              <a:rPr lang="nl-NL" b="1" dirty="0"/>
              <a:t> in VO</a:t>
            </a:r>
          </a:p>
        </p:txBody>
      </p:sp>
      <p:graphicFrame>
        <p:nvGraphicFramePr>
          <p:cNvPr id="4" name="Chart 10"/>
          <p:cNvGraphicFramePr>
            <a:graphicFrameLocks noGrp="1"/>
          </p:cNvGraphicFramePr>
          <p:nvPr>
            <p:ph idx="1"/>
            <p:extLst>
              <p:ext uri="{D42A27DB-BD31-4B8C-83A1-F6EECF244321}">
                <p14:modId xmlns:p14="http://schemas.microsoft.com/office/powerpoint/2010/main" val="1405681954"/>
              </p:ext>
            </p:extLst>
          </p:nvPr>
        </p:nvGraphicFramePr>
        <p:xfrm>
          <a:off x="328569" y="1690688"/>
          <a:ext cx="11534862" cy="49411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0306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Inzoomen op proces formatief evalueren</a:t>
            </a:r>
          </a:p>
        </p:txBody>
      </p:sp>
      <p:sp>
        <p:nvSpPr>
          <p:cNvPr id="3" name="Tijdelijke aanduiding voor inhoud 2"/>
          <p:cNvSpPr>
            <a:spLocks noGrp="1"/>
          </p:cNvSpPr>
          <p:nvPr>
            <p:ph idx="1"/>
          </p:nvPr>
        </p:nvSpPr>
        <p:spPr/>
        <p:txBody>
          <a:bodyPr/>
          <a:lstStyle/>
          <a:p>
            <a:r>
              <a:rPr lang="nl-NL" dirty="0"/>
              <a:t>Bij formatief evalueren gaat het dus om </a:t>
            </a:r>
            <a:r>
              <a:rPr lang="nl-NL" u="sng" dirty="0"/>
              <a:t>het gebruiken</a:t>
            </a:r>
            <a:r>
              <a:rPr lang="nl-NL" dirty="0"/>
              <a:t> van de informatie uit de formele en informele </a:t>
            </a:r>
            <a:r>
              <a:rPr lang="nl-NL" dirty="0" err="1"/>
              <a:t>toetsactiviteiten</a:t>
            </a:r>
            <a:r>
              <a:rPr lang="nl-NL" dirty="0"/>
              <a:t> om passende beslissingen te nemen. </a:t>
            </a:r>
          </a:p>
          <a:p>
            <a:r>
              <a:rPr lang="nl-NL" dirty="0"/>
              <a:t>Hierbij onderscheiden we een aantal belangrijke actoren en belangrijke stappen.</a:t>
            </a:r>
          </a:p>
        </p:txBody>
      </p:sp>
    </p:spTree>
    <p:extLst>
      <p:ext uri="{BB962C8B-B14F-4D97-AF65-F5344CB8AC3E}">
        <p14:creationId xmlns:p14="http://schemas.microsoft.com/office/powerpoint/2010/main" val="13471537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Modellen voor formatief evalueren</a:t>
            </a:r>
          </a:p>
        </p:txBody>
      </p:sp>
      <p:sp>
        <p:nvSpPr>
          <p:cNvPr id="3" name="Tijdelijke aanduiding voor inhoud 2"/>
          <p:cNvSpPr>
            <a:spLocks noGrp="1"/>
          </p:cNvSpPr>
          <p:nvPr>
            <p:ph idx="1"/>
          </p:nvPr>
        </p:nvSpPr>
        <p:spPr/>
        <p:txBody>
          <a:bodyPr/>
          <a:lstStyle/>
          <a:p>
            <a:r>
              <a:rPr lang="nl-NL" dirty="0"/>
              <a:t>Er zijn veel modellen voor formatief toetsen (zie Gulikers &amp; Baartman, 2017).</a:t>
            </a:r>
          </a:p>
          <a:p>
            <a:r>
              <a:rPr lang="nl-NL" dirty="0"/>
              <a:t>Wij bespreken er hier twee:</a:t>
            </a:r>
          </a:p>
          <a:p>
            <a:pPr lvl="1"/>
            <a:r>
              <a:rPr lang="nl-NL" dirty="0"/>
              <a:t>Model 3 fasen en 5 strategieën van </a:t>
            </a:r>
            <a:r>
              <a:rPr lang="nl-NL" dirty="0" err="1"/>
              <a:t>Balck</a:t>
            </a:r>
            <a:r>
              <a:rPr lang="nl-NL" dirty="0"/>
              <a:t> &amp; </a:t>
            </a:r>
            <a:r>
              <a:rPr lang="nl-NL" dirty="0" err="1"/>
              <a:t>Wiliam</a:t>
            </a:r>
            <a:r>
              <a:rPr lang="nl-NL" dirty="0"/>
              <a:t> (2009) (</a:t>
            </a:r>
            <a:r>
              <a:rPr lang="nl-NL" dirty="0" err="1"/>
              <a:t>Wiliam</a:t>
            </a:r>
            <a:r>
              <a:rPr lang="nl-NL" dirty="0"/>
              <a:t> 2011);</a:t>
            </a:r>
          </a:p>
          <a:p>
            <a:pPr lvl="1"/>
            <a:r>
              <a:rPr lang="nl-NL" dirty="0"/>
              <a:t>Formatieve </a:t>
            </a:r>
            <a:r>
              <a:rPr lang="nl-NL" dirty="0" err="1"/>
              <a:t>toetscyclus</a:t>
            </a:r>
            <a:r>
              <a:rPr lang="nl-NL" dirty="0"/>
              <a:t>, met 5 fasen (</a:t>
            </a:r>
            <a:r>
              <a:rPr lang="nl-NL" dirty="0" err="1"/>
              <a:t>Gulikers</a:t>
            </a:r>
            <a:r>
              <a:rPr lang="nl-NL" dirty="0"/>
              <a:t> &amp; Baartman, 2017).</a:t>
            </a:r>
          </a:p>
        </p:txBody>
      </p:sp>
    </p:spTree>
    <p:extLst>
      <p:ext uri="{BB962C8B-B14F-4D97-AF65-F5344CB8AC3E}">
        <p14:creationId xmlns:p14="http://schemas.microsoft.com/office/powerpoint/2010/main" val="2976112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p:cNvGraphicFramePr>
            <a:graphicFrameLocks noGrp="1"/>
          </p:cNvGraphicFramePr>
          <p:nvPr>
            <p:extLst>
              <p:ext uri="{D42A27DB-BD31-4B8C-83A1-F6EECF244321}">
                <p14:modId xmlns:p14="http://schemas.microsoft.com/office/powerpoint/2010/main" val="2346871896"/>
              </p:ext>
            </p:extLst>
          </p:nvPr>
        </p:nvGraphicFramePr>
        <p:xfrm>
          <a:off x="745434" y="938325"/>
          <a:ext cx="10853531" cy="4882274"/>
        </p:xfrm>
        <a:graphic>
          <a:graphicData uri="http://schemas.openxmlformats.org/drawingml/2006/table">
            <a:tbl>
              <a:tblPr firstRow="1" bandRow="1">
                <a:tableStyleId>{5C22544A-7EE6-4342-B048-85BDC9FD1C3A}</a:tableStyleId>
              </a:tblPr>
              <a:tblGrid>
                <a:gridCol w="2601568">
                  <a:extLst>
                    <a:ext uri="{9D8B030D-6E8A-4147-A177-3AD203B41FA5}">
                      <a16:colId xmlns:a16="http://schemas.microsoft.com/office/drawing/2014/main" val="1313302836"/>
                    </a:ext>
                  </a:extLst>
                </a:gridCol>
                <a:gridCol w="2601568">
                  <a:extLst>
                    <a:ext uri="{9D8B030D-6E8A-4147-A177-3AD203B41FA5}">
                      <a16:colId xmlns:a16="http://schemas.microsoft.com/office/drawing/2014/main" val="1322038855"/>
                    </a:ext>
                  </a:extLst>
                </a:gridCol>
                <a:gridCol w="2601568">
                  <a:extLst>
                    <a:ext uri="{9D8B030D-6E8A-4147-A177-3AD203B41FA5}">
                      <a16:colId xmlns:a16="http://schemas.microsoft.com/office/drawing/2014/main" val="1693801281"/>
                    </a:ext>
                  </a:extLst>
                </a:gridCol>
                <a:gridCol w="3048827">
                  <a:extLst>
                    <a:ext uri="{9D8B030D-6E8A-4147-A177-3AD203B41FA5}">
                      <a16:colId xmlns:a16="http://schemas.microsoft.com/office/drawing/2014/main" val="4162078503"/>
                    </a:ext>
                  </a:extLst>
                </a:gridCol>
              </a:tblGrid>
              <a:tr h="1536518">
                <a:tc>
                  <a:txBody>
                    <a:bodyPr/>
                    <a:lstStyle/>
                    <a:p>
                      <a:endParaRPr lang="nl-NL" dirty="0"/>
                    </a:p>
                  </a:txBody>
                  <a:tcPr/>
                </a:tc>
                <a:tc>
                  <a:txBody>
                    <a:bodyPr/>
                    <a:lstStyle/>
                    <a:p>
                      <a:pPr algn="ctr"/>
                      <a:r>
                        <a:rPr lang="nl-NL" sz="2400" dirty="0">
                          <a:solidFill>
                            <a:schemeClr val="tx1"/>
                          </a:solidFill>
                        </a:rPr>
                        <a:t>Waar werkt de leerling naartoe?</a:t>
                      </a:r>
                    </a:p>
                    <a:p>
                      <a:pPr algn="ctr"/>
                      <a:endParaRPr lang="nl-NL" sz="2400" dirty="0"/>
                    </a:p>
                    <a:p>
                      <a:pPr algn="ctr"/>
                      <a:endParaRPr lang="nl-NL" sz="2400" dirty="0"/>
                    </a:p>
                    <a:p>
                      <a:pPr algn="ctr"/>
                      <a:r>
                        <a:rPr lang="nl-NL" sz="2400" dirty="0"/>
                        <a:t>Feed up</a:t>
                      </a:r>
                    </a:p>
                  </a:txBody>
                  <a:tcPr/>
                </a:tc>
                <a:tc>
                  <a:txBody>
                    <a:bodyPr/>
                    <a:lstStyle/>
                    <a:p>
                      <a:pPr algn="ctr"/>
                      <a:r>
                        <a:rPr lang="nl-NL" sz="2400" dirty="0">
                          <a:solidFill>
                            <a:schemeClr val="tx1"/>
                          </a:solidFill>
                        </a:rPr>
                        <a:t>Waar staat de leerling nu?</a:t>
                      </a:r>
                    </a:p>
                    <a:p>
                      <a:pPr algn="ctr"/>
                      <a:endParaRPr lang="nl-NL" sz="2400" dirty="0"/>
                    </a:p>
                    <a:p>
                      <a:pPr algn="ctr"/>
                      <a:endParaRPr lang="nl-NL" sz="2400" dirty="0"/>
                    </a:p>
                    <a:p>
                      <a:pPr algn="ctr"/>
                      <a:r>
                        <a:rPr lang="nl-NL" sz="2400" dirty="0"/>
                        <a:t>Feedback</a:t>
                      </a:r>
                    </a:p>
                  </a:txBody>
                  <a:tcPr/>
                </a:tc>
                <a:tc>
                  <a:txBody>
                    <a:bodyPr/>
                    <a:lstStyle/>
                    <a:p>
                      <a:pPr algn="ctr"/>
                      <a:r>
                        <a:rPr lang="nl-NL" sz="2400" dirty="0">
                          <a:solidFill>
                            <a:schemeClr val="tx1"/>
                          </a:solidFill>
                        </a:rPr>
                        <a:t>Hoe komt de</a:t>
                      </a:r>
                      <a:r>
                        <a:rPr lang="nl-NL" sz="2400" baseline="0" dirty="0">
                          <a:solidFill>
                            <a:schemeClr val="tx1"/>
                          </a:solidFill>
                        </a:rPr>
                        <a:t> leerling naar de gewenste situatie?</a:t>
                      </a:r>
                    </a:p>
                    <a:p>
                      <a:pPr algn="ctr"/>
                      <a:endParaRPr lang="nl-NL" sz="2400" baseline="0" dirty="0"/>
                    </a:p>
                    <a:p>
                      <a:pPr algn="ctr"/>
                      <a:r>
                        <a:rPr lang="nl-NL" sz="2400" baseline="0" dirty="0" err="1"/>
                        <a:t>Feedforward</a:t>
                      </a:r>
                      <a:endParaRPr lang="nl-NL" sz="2400" dirty="0"/>
                    </a:p>
                  </a:txBody>
                  <a:tcPr/>
                </a:tc>
                <a:extLst>
                  <a:ext uri="{0D108BD9-81ED-4DB2-BD59-A6C34878D82A}">
                    <a16:rowId xmlns:a16="http://schemas.microsoft.com/office/drawing/2014/main" val="3977776971"/>
                  </a:ext>
                </a:extLst>
              </a:tr>
              <a:tr h="886657">
                <a:tc>
                  <a:txBody>
                    <a:bodyPr/>
                    <a:lstStyle/>
                    <a:p>
                      <a:r>
                        <a:rPr lang="nl-NL" dirty="0"/>
                        <a:t>Docent</a:t>
                      </a:r>
                    </a:p>
                  </a:txBody>
                  <a:tcPr/>
                </a:tc>
                <a:tc>
                  <a:txBody>
                    <a:bodyPr/>
                    <a:lstStyle/>
                    <a:p>
                      <a:r>
                        <a:rPr lang="nl-NL" dirty="0"/>
                        <a:t>Verhelderen van leerdoelen en delen van criteria voor succes</a:t>
                      </a:r>
                    </a:p>
                    <a:p>
                      <a:endParaRPr lang="nl-NL" dirty="0"/>
                    </a:p>
                  </a:txBody>
                  <a:tcPr/>
                </a:tc>
                <a:tc>
                  <a:txBody>
                    <a:bodyPr/>
                    <a:lstStyle/>
                    <a:p>
                      <a:r>
                        <a:rPr lang="nl-NL" dirty="0"/>
                        <a:t>Verzamelen van bewijs over het leren van leerlingen (toetsing)</a:t>
                      </a:r>
                    </a:p>
                  </a:txBody>
                  <a:tcPr/>
                </a:tc>
                <a:tc>
                  <a:txBody>
                    <a:bodyPr/>
                    <a:lstStyle/>
                    <a:p>
                      <a:r>
                        <a:rPr lang="nl-NL" dirty="0"/>
                        <a:t>Terugkoppeling geven en gericht op verder leren</a:t>
                      </a:r>
                    </a:p>
                  </a:txBody>
                  <a:tcPr/>
                </a:tc>
                <a:extLst>
                  <a:ext uri="{0D108BD9-81ED-4DB2-BD59-A6C34878D82A}">
                    <a16:rowId xmlns:a16="http://schemas.microsoft.com/office/drawing/2014/main" val="315248032"/>
                  </a:ext>
                </a:extLst>
              </a:tr>
              <a:tr h="886657">
                <a:tc>
                  <a:txBody>
                    <a:bodyPr/>
                    <a:lstStyle/>
                    <a:p>
                      <a:r>
                        <a:rPr lang="nl-NL" dirty="0"/>
                        <a:t>Medeleerling</a:t>
                      </a:r>
                    </a:p>
                  </a:txBody>
                  <a:tcPr/>
                </a:tc>
                <a:tc>
                  <a:txBody>
                    <a:bodyPr/>
                    <a:lstStyle/>
                    <a:p>
                      <a:r>
                        <a:rPr lang="nl-NL" dirty="0"/>
                        <a:t>Begrijpen en delen van leerdoelen en criteria</a:t>
                      </a:r>
                    </a:p>
                  </a:txBody>
                  <a:tcPr/>
                </a:tc>
                <a:tc gridSpan="2">
                  <a:txBody>
                    <a:bodyPr/>
                    <a:lstStyle/>
                    <a:p>
                      <a:r>
                        <a:rPr lang="nl-NL" dirty="0"/>
                        <a:t>Activeren van leerlingen</a:t>
                      </a:r>
                      <a:r>
                        <a:rPr lang="nl-NL" baseline="0" dirty="0"/>
                        <a:t> als belangrijke informatiebronnen voor elkaar (peer-assessment)</a:t>
                      </a:r>
                      <a:endParaRPr lang="nl-NL" dirty="0"/>
                    </a:p>
                  </a:txBody>
                  <a:tcPr/>
                </a:tc>
                <a:tc hMerge="1">
                  <a:txBody>
                    <a:bodyPr/>
                    <a:lstStyle/>
                    <a:p>
                      <a:endParaRPr lang="nl-NL" dirty="0"/>
                    </a:p>
                  </a:txBody>
                  <a:tcPr/>
                </a:tc>
                <a:extLst>
                  <a:ext uri="{0D108BD9-81ED-4DB2-BD59-A6C34878D82A}">
                    <a16:rowId xmlns:a16="http://schemas.microsoft.com/office/drawing/2014/main" val="105288568"/>
                  </a:ext>
                </a:extLst>
              </a:tr>
              <a:tr h="886657">
                <a:tc>
                  <a:txBody>
                    <a:bodyPr/>
                    <a:lstStyle/>
                    <a:p>
                      <a:r>
                        <a:rPr lang="nl-NL" dirty="0"/>
                        <a:t>Leerling</a:t>
                      </a:r>
                    </a:p>
                  </a:txBody>
                  <a:tcPr/>
                </a:tc>
                <a:tc>
                  <a:txBody>
                    <a:bodyPr/>
                    <a:lstStyle/>
                    <a:p>
                      <a:r>
                        <a:rPr lang="nl-NL" dirty="0"/>
                        <a:t>Begrijpen van leerdoelen en criteria</a:t>
                      </a:r>
                    </a:p>
                  </a:txBody>
                  <a:tcPr/>
                </a:tc>
                <a:tc gridSpan="2">
                  <a:txBody>
                    <a:bodyPr/>
                    <a:lstStyle/>
                    <a:p>
                      <a:r>
                        <a:rPr lang="nl-NL" dirty="0"/>
                        <a:t>Activeren</a:t>
                      </a:r>
                      <a:r>
                        <a:rPr lang="nl-NL" baseline="0" dirty="0"/>
                        <a:t> van leerlingen in het stimuleren van eigenaarschap over het eigen leren (</a:t>
                      </a:r>
                      <a:r>
                        <a:rPr lang="nl-NL" baseline="0" dirty="0" err="1"/>
                        <a:t>self</a:t>
                      </a:r>
                      <a:r>
                        <a:rPr lang="nl-NL" baseline="0" dirty="0"/>
                        <a:t>-assessment)</a:t>
                      </a:r>
                      <a:endParaRPr lang="nl-NL" dirty="0"/>
                    </a:p>
                  </a:txBody>
                  <a:tcPr/>
                </a:tc>
                <a:tc hMerge="1">
                  <a:txBody>
                    <a:bodyPr/>
                    <a:lstStyle/>
                    <a:p>
                      <a:endParaRPr lang="nl-NL" dirty="0"/>
                    </a:p>
                  </a:txBody>
                  <a:tcPr/>
                </a:tc>
                <a:extLst>
                  <a:ext uri="{0D108BD9-81ED-4DB2-BD59-A6C34878D82A}">
                    <a16:rowId xmlns:a16="http://schemas.microsoft.com/office/drawing/2014/main" val="2634084013"/>
                  </a:ext>
                </a:extLst>
              </a:tr>
            </a:tbl>
          </a:graphicData>
        </a:graphic>
      </p:graphicFrame>
      <p:pic>
        <p:nvPicPr>
          <p:cNvPr id="5" name="Afbeelding 4"/>
          <p:cNvPicPr>
            <a:picLocks noChangeAspect="1"/>
          </p:cNvPicPr>
          <p:nvPr/>
        </p:nvPicPr>
        <p:blipFill>
          <a:blip r:embed="rId3"/>
          <a:stretch>
            <a:fillRect/>
          </a:stretch>
        </p:blipFill>
        <p:spPr>
          <a:xfrm>
            <a:off x="3379308" y="938325"/>
            <a:ext cx="8140144" cy="1924145"/>
          </a:xfrm>
          <a:prstGeom prst="rect">
            <a:avLst/>
          </a:prstGeom>
        </p:spPr>
      </p:pic>
      <p:sp>
        <p:nvSpPr>
          <p:cNvPr id="6" name="Tekstvak 5"/>
          <p:cNvSpPr txBox="1"/>
          <p:nvPr/>
        </p:nvSpPr>
        <p:spPr>
          <a:xfrm>
            <a:off x="6619462" y="6271591"/>
            <a:ext cx="5158410" cy="369332"/>
          </a:xfrm>
          <a:prstGeom prst="rect">
            <a:avLst/>
          </a:prstGeom>
          <a:noFill/>
        </p:spPr>
        <p:txBody>
          <a:bodyPr wrap="square" rtlCol="0">
            <a:spAutoFit/>
          </a:bodyPr>
          <a:lstStyle/>
          <a:p>
            <a:r>
              <a:rPr lang="nl-NL" dirty="0"/>
              <a:t>Op basis van Black &amp; </a:t>
            </a:r>
            <a:r>
              <a:rPr lang="nl-NL" dirty="0" err="1"/>
              <a:t>Wiliam</a:t>
            </a:r>
            <a:r>
              <a:rPr lang="nl-NL" dirty="0"/>
              <a:t> (2008) en </a:t>
            </a:r>
            <a:r>
              <a:rPr lang="nl-NL" dirty="0" err="1"/>
              <a:t>Wiliam</a:t>
            </a:r>
            <a:r>
              <a:rPr lang="nl-NL" dirty="0"/>
              <a:t> (2011)</a:t>
            </a:r>
          </a:p>
        </p:txBody>
      </p:sp>
    </p:spTree>
    <p:extLst>
      <p:ext uri="{BB962C8B-B14F-4D97-AF65-F5344CB8AC3E}">
        <p14:creationId xmlns:p14="http://schemas.microsoft.com/office/powerpoint/2010/main" val="1188964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fgeronde rechthoek 4"/>
          <p:cNvSpPr/>
          <p:nvPr/>
        </p:nvSpPr>
        <p:spPr>
          <a:xfrm>
            <a:off x="3597965" y="2892287"/>
            <a:ext cx="8179907" cy="2932044"/>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p:cNvSpPr>
            <a:spLocks noGrp="1"/>
          </p:cNvSpPr>
          <p:nvPr>
            <p:ph type="title"/>
          </p:nvPr>
        </p:nvSpPr>
        <p:spPr/>
        <p:txBody>
          <a:bodyPr/>
          <a:lstStyle/>
          <a:p>
            <a:r>
              <a:rPr lang="nl-NL" b="1" dirty="0"/>
              <a:t>Essentie van formatief evalueren</a:t>
            </a:r>
          </a:p>
        </p:txBody>
      </p:sp>
      <p:graphicFrame>
        <p:nvGraphicFramePr>
          <p:cNvPr id="4" name="Tijdelijke aanduiding voor inhoud 3"/>
          <p:cNvGraphicFramePr>
            <a:graphicFrameLocks noGrp="1"/>
          </p:cNvGraphicFramePr>
          <p:nvPr>
            <p:ph idx="1"/>
            <p:extLst>
              <p:ext uri="{D42A27DB-BD31-4B8C-83A1-F6EECF244321}">
                <p14:modId xmlns:p14="http://schemas.microsoft.com/office/powerpoint/2010/main" val="1500934788"/>
              </p:ext>
            </p:extLst>
          </p:nvPr>
        </p:nvGraphicFramePr>
        <p:xfrm>
          <a:off x="838200" y="1825623"/>
          <a:ext cx="11058940" cy="4166145"/>
        </p:xfrm>
        <a:graphic>
          <a:graphicData uri="http://schemas.openxmlformats.org/drawingml/2006/table">
            <a:tbl>
              <a:tblPr firstRow="1" bandRow="1">
                <a:tableStyleId>{5C22544A-7EE6-4342-B048-85BDC9FD1C3A}</a:tableStyleId>
              </a:tblPr>
              <a:tblGrid>
                <a:gridCol w="2610678">
                  <a:extLst>
                    <a:ext uri="{9D8B030D-6E8A-4147-A177-3AD203B41FA5}">
                      <a16:colId xmlns:a16="http://schemas.microsoft.com/office/drawing/2014/main" val="2874135016"/>
                    </a:ext>
                  </a:extLst>
                </a:gridCol>
                <a:gridCol w="2918792">
                  <a:extLst>
                    <a:ext uri="{9D8B030D-6E8A-4147-A177-3AD203B41FA5}">
                      <a16:colId xmlns:a16="http://schemas.microsoft.com/office/drawing/2014/main" val="63110637"/>
                    </a:ext>
                  </a:extLst>
                </a:gridCol>
                <a:gridCol w="2764735">
                  <a:extLst>
                    <a:ext uri="{9D8B030D-6E8A-4147-A177-3AD203B41FA5}">
                      <a16:colId xmlns:a16="http://schemas.microsoft.com/office/drawing/2014/main" val="3070875829"/>
                    </a:ext>
                  </a:extLst>
                </a:gridCol>
                <a:gridCol w="2764735">
                  <a:extLst>
                    <a:ext uri="{9D8B030D-6E8A-4147-A177-3AD203B41FA5}">
                      <a16:colId xmlns:a16="http://schemas.microsoft.com/office/drawing/2014/main" val="168651886"/>
                    </a:ext>
                  </a:extLst>
                </a:gridCol>
              </a:tblGrid>
              <a:tr h="754913">
                <a:tc>
                  <a:txBody>
                    <a:bodyPr/>
                    <a:lstStyle/>
                    <a:p>
                      <a:endParaRPr lang="nl-NL" dirty="0"/>
                    </a:p>
                  </a:txBody>
                  <a:tcPr/>
                </a:tc>
                <a:tc>
                  <a:txBody>
                    <a:bodyPr/>
                    <a:lstStyle/>
                    <a:p>
                      <a:pPr algn="ctr"/>
                      <a:r>
                        <a:rPr lang="nl-NL" sz="2400" dirty="0">
                          <a:solidFill>
                            <a:schemeClr val="tx1"/>
                          </a:solidFill>
                        </a:rPr>
                        <a:t>Waar werkt de leerling naartoe?</a:t>
                      </a:r>
                    </a:p>
                  </a:txBody>
                  <a:tcPr/>
                </a:tc>
                <a:tc>
                  <a:txBody>
                    <a:bodyPr/>
                    <a:lstStyle/>
                    <a:p>
                      <a:pPr marL="0" algn="ctr" defTabSz="914400" rtl="0" eaLnBrk="1" latinLnBrk="0" hangingPunct="1"/>
                      <a:r>
                        <a:rPr lang="nl-NL" sz="2400" b="1" kern="1200" dirty="0">
                          <a:solidFill>
                            <a:schemeClr val="tx1"/>
                          </a:solidFill>
                          <a:latin typeface="+mn-lt"/>
                          <a:ea typeface="+mn-ea"/>
                          <a:cs typeface="+mn-cs"/>
                        </a:rPr>
                        <a:t>Waar is de leerling nu?</a:t>
                      </a:r>
                    </a:p>
                  </a:txBody>
                  <a:tcPr/>
                </a:tc>
                <a:tc>
                  <a:txBody>
                    <a:bodyPr/>
                    <a:lstStyle/>
                    <a:p>
                      <a:pPr marL="0" algn="ctr" defTabSz="914400" rtl="0" eaLnBrk="1" latinLnBrk="0" hangingPunct="1"/>
                      <a:r>
                        <a:rPr lang="nl-NL" sz="2400" b="1" kern="1200" dirty="0">
                          <a:solidFill>
                            <a:schemeClr val="tx1"/>
                          </a:solidFill>
                          <a:latin typeface="+mn-lt"/>
                          <a:ea typeface="+mn-ea"/>
                          <a:cs typeface="+mn-cs"/>
                        </a:rPr>
                        <a:t>Hoe komt de leerling daar?</a:t>
                      </a:r>
                    </a:p>
                  </a:txBody>
                  <a:tcPr/>
                </a:tc>
                <a:extLst>
                  <a:ext uri="{0D108BD9-81ED-4DB2-BD59-A6C34878D82A}">
                    <a16:rowId xmlns:a16="http://schemas.microsoft.com/office/drawing/2014/main" val="910182251"/>
                  </a:ext>
                </a:extLst>
              </a:tr>
              <a:tr h="1078447">
                <a:tc>
                  <a:txBody>
                    <a:bodyPr/>
                    <a:lstStyle/>
                    <a:p>
                      <a:endParaRPr lang="nl-NL" dirty="0"/>
                    </a:p>
                    <a:p>
                      <a:r>
                        <a:rPr lang="nl-NL" dirty="0"/>
                        <a:t>Docent</a:t>
                      </a:r>
                    </a:p>
                    <a:p>
                      <a:endParaRPr lang="nl-NL" dirty="0"/>
                    </a:p>
                  </a:txBody>
                  <a:tcPr>
                    <a:solidFill>
                      <a:schemeClr val="accent1">
                        <a:lumMod val="20000"/>
                        <a:lumOff val="80000"/>
                      </a:schemeClr>
                    </a:solidFill>
                  </a:tcPr>
                </a:tc>
                <a:tc rowSpan="3" gridSpan="3">
                  <a:txBody>
                    <a:bodyPr/>
                    <a:lstStyle/>
                    <a:p>
                      <a:pPr algn="ctr"/>
                      <a:endParaRPr lang="nl-NL" sz="3600" dirty="0"/>
                    </a:p>
                    <a:p>
                      <a:pPr algn="ctr"/>
                      <a:r>
                        <a:rPr lang="nl-NL" sz="3600" dirty="0"/>
                        <a:t>Bewijs verzamelen over het leren van leerlingen en</a:t>
                      </a:r>
                      <a:r>
                        <a:rPr lang="nl-NL" sz="3600" baseline="0" dirty="0"/>
                        <a:t> op basis hiervan de dagelijkse lespraktijk aanpassen om tegemoet te komen aan de behoeften van de leerlingen</a:t>
                      </a:r>
                      <a:endParaRPr lang="nl-NL" sz="3600" dirty="0"/>
                    </a:p>
                  </a:txBody>
                  <a:tcPr>
                    <a:noFill/>
                  </a:tcPr>
                </a:tc>
                <a:tc rowSpan="3" hMerge="1">
                  <a:txBody>
                    <a:bodyPr/>
                    <a:lstStyle/>
                    <a:p>
                      <a:endParaRPr lang="nl-NL" dirty="0"/>
                    </a:p>
                  </a:txBody>
                  <a:tcPr/>
                </a:tc>
                <a:tc rowSpan="3" hMerge="1">
                  <a:txBody>
                    <a:bodyPr/>
                    <a:lstStyle/>
                    <a:p>
                      <a:endParaRPr lang="nl-NL" dirty="0"/>
                    </a:p>
                  </a:txBody>
                  <a:tcPr/>
                </a:tc>
                <a:extLst>
                  <a:ext uri="{0D108BD9-81ED-4DB2-BD59-A6C34878D82A}">
                    <a16:rowId xmlns:a16="http://schemas.microsoft.com/office/drawing/2014/main" val="3792504570"/>
                  </a:ext>
                </a:extLst>
              </a:tr>
              <a:tr h="1078447">
                <a:tc>
                  <a:txBody>
                    <a:bodyPr/>
                    <a:lstStyle/>
                    <a:p>
                      <a:pPr marL="0" algn="l" defTabSz="914400" rtl="0" eaLnBrk="1" latinLnBrk="0" hangingPunct="1"/>
                      <a:endParaRPr lang="nl-NL" sz="1800" kern="1200" dirty="0">
                        <a:solidFill>
                          <a:schemeClr val="dk1"/>
                        </a:solidFill>
                        <a:latin typeface="+mn-lt"/>
                        <a:ea typeface="+mn-ea"/>
                        <a:cs typeface="+mn-cs"/>
                      </a:endParaRPr>
                    </a:p>
                    <a:p>
                      <a:pPr marL="0" algn="l" defTabSz="914400" rtl="0" eaLnBrk="1" latinLnBrk="0" hangingPunct="1"/>
                      <a:r>
                        <a:rPr lang="nl-NL" sz="1800" kern="1200" dirty="0">
                          <a:solidFill>
                            <a:schemeClr val="dk1"/>
                          </a:solidFill>
                          <a:latin typeface="+mn-lt"/>
                          <a:ea typeface="+mn-ea"/>
                          <a:cs typeface="+mn-cs"/>
                        </a:rPr>
                        <a:t>Medeleerling</a:t>
                      </a:r>
                    </a:p>
                    <a:p>
                      <a:endParaRPr lang="nl-NL" dirty="0"/>
                    </a:p>
                  </a:txBody>
                  <a:tcPr>
                    <a:solidFill>
                      <a:schemeClr val="accent1">
                        <a:lumMod val="20000"/>
                        <a:lumOff val="80000"/>
                      </a:schemeClr>
                    </a:solidFill>
                  </a:tcPr>
                </a:tc>
                <a:tc gridSpan="3" vMerge="1">
                  <a:txBody>
                    <a:bodyPr/>
                    <a:lstStyle/>
                    <a:p>
                      <a:endParaRPr lang="nl-NL"/>
                    </a:p>
                  </a:txBody>
                  <a:tcPr/>
                </a:tc>
                <a:tc hMerge="1" vMerge="1">
                  <a:txBody>
                    <a:bodyPr/>
                    <a:lstStyle/>
                    <a:p>
                      <a:endParaRPr lang="nl-NL"/>
                    </a:p>
                  </a:txBody>
                  <a:tcPr/>
                </a:tc>
                <a:tc hMerge="1" vMerge="1">
                  <a:txBody>
                    <a:bodyPr/>
                    <a:lstStyle/>
                    <a:p>
                      <a:endParaRPr lang="nl-NL" dirty="0"/>
                    </a:p>
                  </a:txBody>
                  <a:tcPr/>
                </a:tc>
                <a:extLst>
                  <a:ext uri="{0D108BD9-81ED-4DB2-BD59-A6C34878D82A}">
                    <a16:rowId xmlns:a16="http://schemas.microsoft.com/office/drawing/2014/main" val="857991718"/>
                  </a:ext>
                </a:extLst>
              </a:tr>
              <a:tr h="1186291">
                <a:tc>
                  <a:txBody>
                    <a:bodyPr/>
                    <a:lstStyle/>
                    <a:p>
                      <a:endParaRPr lang="nl-NL" dirty="0"/>
                    </a:p>
                    <a:p>
                      <a:r>
                        <a:rPr lang="nl-NL" dirty="0"/>
                        <a:t>Leerling</a:t>
                      </a:r>
                    </a:p>
                    <a:p>
                      <a:endParaRPr lang="nl-NL" dirty="0"/>
                    </a:p>
                  </a:txBody>
                  <a:tcPr>
                    <a:solidFill>
                      <a:schemeClr val="accent1">
                        <a:lumMod val="20000"/>
                        <a:lumOff val="80000"/>
                      </a:schemeClr>
                    </a:solidFill>
                  </a:tcPr>
                </a:tc>
                <a:tc gridSpan="3" vMerge="1">
                  <a:txBody>
                    <a:bodyPr/>
                    <a:lstStyle/>
                    <a:p>
                      <a:endParaRPr lang="nl-NL"/>
                    </a:p>
                  </a:txBody>
                  <a:tcPr/>
                </a:tc>
                <a:tc hMerge="1" vMerge="1">
                  <a:txBody>
                    <a:bodyPr/>
                    <a:lstStyle/>
                    <a:p>
                      <a:endParaRPr lang="nl-NL"/>
                    </a:p>
                  </a:txBody>
                  <a:tcPr/>
                </a:tc>
                <a:tc hMerge="1" vMerge="1">
                  <a:txBody>
                    <a:bodyPr/>
                    <a:lstStyle/>
                    <a:p>
                      <a:endParaRPr lang="nl-NL" dirty="0"/>
                    </a:p>
                  </a:txBody>
                  <a:tcPr/>
                </a:tc>
                <a:extLst>
                  <a:ext uri="{0D108BD9-81ED-4DB2-BD59-A6C34878D82A}">
                    <a16:rowId xmlns:a16="http://schemas.microsoft.com/office/drawing/2014/main" val="2796845858"/>
                  </a:ext>
                </a:extLst>
              </a:tr>
            </a:tbl>
          </a:graphicData>
        </a:graphic>
      </p:graphicFrame>
      <p:sp>
        <p:nvSpPr>
          <p:cNvPr id="7" name="Tekstvak 6"/>
          <p:cNvSpPr txBox="1"/>
          <p:nvPr/>
        </p:nvSpPr>
        <p:spPr>
          <a:xfrm>
            <a:off x="8289234" y="6271591"/>
            <a:ext cx="3488637" cy="369332"/>
          </a:xfrm>
          <a:prstGeom prst="rect">
            <a:avLst/>
          </a:prstGeom>
          <a:noFill/>
        </p:spPr>
        <p:txBody>
          <a:bodyPr wrap="square" rtlCol="0">
            <a:spAutoFit/>
          </a:bodyPr>
          <a:lstStyle/>
          <a:p>
            <a:r>
              <a:rPr lang="nl-NL" dirty="0"/>
              <a:t>Op basis van Black &amp; </a:t>
            </a:r>
            <a:r>
              <a:rPr lang="nl-NL" dirty="0" err="1"/>
              <a:t>Wiliam</a:t>
            </a:r>
            <a:r>
              <a:rPr lang="nl-NL" dirty="0"/>
              <a:t> (2009)</a:t>
            </a:r>
          </a:p>
        </p:txBody>
      </p:sp>
    </p:spTree>
    <p:extLst>
      <p:ext uri="{BB962C8B-B14F-4D97-AF65-F5344CB8AC3E}">
        <p14:creationId xmlns:p14="http://schemas.microsoft.com/office/powerpoint/2010/main" val="4029515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Formatieve </a:t>
            </a:r>
            <a:r>
              <a:rPr lang="nl-NL" b="1" dirty="0" err="1"/>
              <a:t>Toetscyclus</a:t>
            </a:r>
            <a:r>
              <a:rPr lang="nl-NL" b="1" dirty="0"/>
              <a:t> </a:t>
            </a:r>
            <a:br>
              <a:rPr lang="nl-NL" b="1" dirty="0"/>
            </a:br>
            <a:r>
              <a:rPr lang="nl-NL" b="1" dirty="0"/>
              <a:t>(</a:t>
            </a:r>
            <a:r>
              <a:rPr lang="nl-NL" b="1" dirty="0" err="1"/>
              <a:t>Gulikers</a:t>
            </a:r>
            <a:r>
              <a:rPr lang="nl-NL" b="1" dirty="0"/>
              <a:t> &amp; Baartman, 2017)</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034" y="1795807"/>
            <a:ext cx="8040809" cy="4871131"/>
          </a:xfrm>
          <a:prstGeom prst="rect">
            <a:avLst/>
          </a:prstGeom>
        </p:spPr>
      </p:pic>
      <p:sp>
        <p:nvSpPr>
          <p:cNvPr id="6" name="5-puntige ster 5"/>
          <p:cNvSpPr/>
          <p:nvPr/>
        </p:nvSpPr>
        <p:spPr>
          <a:xfrm>
            <a:off x="3916018" y="2882348"/>
            <a:ext cx="3130826" cy="284824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t>Alle 5 in samenhang maakt FT</a:t>
            </a:r>
          </a:p>
        </p:txBody>
      </p:sp>
      <p:sp>
        <p:nvSpPr>
          <p:cNvPr id="7" name="Rectangular Callout 11"/>
          <p:cNvSpPr/>
          <p:nvPr/>
        </p:nvSpPr>
        <p:spPr>
          <a:xfrm>
            <a:off x="321461" y="1795807"/>
            <a:ext cx="1941145" cy="1562492"/>
          </a:xfrm>
          <a:prstGeom prst="wedgeRectCallout">
            <a:avLst>
              <a:gd name="adj1" fmla="val 73973"/>
              <a:gd name="adj2" fmla="val 53383"/>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Concrete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vervolgstappen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voor</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student EN docent</a:t>
            </a:r>
          </a:p>
        </p:txBody>
      </p:sp>
      <p:sp>
        <p:nvSpPr>
          <p:cNvPr id="8" name="Rectangular Callout 10"/>
          <p:cNvSpPr/>
          <p:nvPr/>
        </p:nvSpPr>
        <p:spPr>
          <a:xfrm>
            <a:off x="321461" y="4760843"/>
            <a:ext cx="1941145" cy="1478923"/>
          </a:xfrm>
          <a:prstGeom prst="wedgeRectCallout">
            <a:avLst>
              <a:gd name="adj1" fmla="val 79222"/>
              <a:gd name="adj2" fmla="val 45081"/>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Huidige</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prestatie</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koppelen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aan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doelen</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ular Callout 6"/>
          <p:cNvSpPr/>
          <p:nvPr/>
        </p:nvSpPr>
        <p:spPr>
          <a:xfrm>
            <a:off x="6877879" y="1637045"/>
            <a:ext cx="1808139" cy="1192744"/>
          </a:xfrm>
          <a:prstGeom prst="wedgeRectCallout">
            <a:avLst>
              <a:gd name="adj1" fmla="val -74108"/>
              <a:gd name="adj2" fmla="val 38849"/>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succescriteria</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ular Callout 8"/>
          <p:cNvSpPr/>
          <p:nvPr/>
        </p:nvSpPr>
        <p:spPr>
          <a:xfrm>
            <a:off x="9415452" y="2491859"/>
            <a:ext cx="2246665" cy="1403288"/>
          </a:xfrm>
          <a:prstGeom prst="wedgeRectCallout">
            <a:avLst>
              <a:gd name="adj1" fmla="val -81733"/>
              <a:gd name="adj2" fmla="val 48711"/>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Doelgericht</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reacties</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ontlokken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formeel</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informeel</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ular Callout 9"/>
          <p:cNvSpPr/>
          <p:nvPr/>
        </p:nvSpPr>
        <p:spPr>
          <a:xfrm>
            <a:off x="8862176" y="4925947"/>
            <a:ext cx="2124079" cy="1148713"/>
          </a:xfrm>
          <a:prstGeom prst="wedgeRectCallout">
            <a:avLst>
              <a:gd name="adj1" fmla="val -80430"/>
              <a:gd name="adj2" fmla="val 51392"/>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Expliciet</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analyseren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van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studentreacties</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902325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Opdracht</a:t>
            </a:r>
          </a:p>
        </p:txBody>
      </p:sp>
      <p:sp>
        <p:nvSpPr>
          <p:cNvPr id="3" name="Tijdelijke aanduiding voor inhoud 2"/>
          <p:cNvSpPr>
            <a:spLocks noGrp="1"/>
          </p:cNvSpPr>
          <p:nvPr>
            <p:ph idx="1"/>
          </p:nvPr>
        </p:nvSpPr>
        <p:spPr/>
        <p:txBody>
          <a:bodyPr/>
          <a:lstStyle/>
          <a:p>
            <a:r>
              <a:rPr lang="nl-NL" dirty="0"/>
              <a:t>Maak groepen van 3 of 4 personen.</a:t>
            </a:r>
          </a:p>
          <a:p>
            <a:r>
              <a:rPr lang="nl-NL" dirty="0"/>
              <a:t>Vergelijk de twee modellen met elkaar:</a:t>
            </a:r>
          </a:p>
          <a:p>
            <a:pPr lvl="1"/>
            <a:r>
              <a:rPr lang="nl-NL" dirty="0"/>
              <a:t>Wat zijn de overeenkomsten?</a:t>
            </a:r>
          </a:p>
          <a:p>
            <a:pPr lvl="1"/>
            <a:r>
              <a:rPr lang="nl-NL" dirty="0"/>
              <a:t>Wat zijn de verschillen? Wat zijn focuspunten van het ene dan wel het andere model?</a:t>
            </a:r>
          </a:p>
          <a:p>
            <a:pPr marL="228600" lvl="1">
              <a:spcBef>
                <a:spcPts val="1000"/>
              </a:spcBef>
            </a:pPr>
            <a:r>
              <a:rPr lang="nl-NL" sz="2800" dirty="0"/>
              <a:t>Wat zijn nu, kijkend vanuit deze beide modellen, voor jou als docent de kernelementen van formatief evalueren?</a:t>
            </a:r>
          </a:p>
        </p:txBody>
      </p:sp>
    </p:spTree>
    <p:extLst>
      <p:ext uri="{BB962C8B-B14F-4D97-AF65-F5344CB8AC3E}">
        <p14:creationId xmlns:p14="http://schemas.microsoft.com/office/powerpoint/2010/main" val="29244509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 deze colleges</a:t>
            </a:r>
          </a:p>
        </p:txBody>
      </p:sp>
      <p:sp>
        <p:nvSpPr>
          <p:cNvPr id="3" name="Tijdelijke aanduiding voor inhoud 2"/>
          <p:cNvSpPr>
            <a:spLocks noGrp="1"/>
          </p:cNvSpPr>
          <p:nvPr>
            <p:ph idx="1"/>
          </p:nvPr>
        </p:nvSpPr>
        <p:spPr/>
        <p:txBody>
          <a:bodyPr/>
          <a:lstStyle/>
          <a:p>
            <a:pPr marL="0" indent="0">
              <a:buNone/>
            </a:pPr>
            <a:r>
              <a:rPr lang="nl-NL" dirty="0"/>
              <a:t>Deel 1:</a:t>
            </a:r>
          </a:p>
          <a:p>
            <a:r>
              <a:rPr lang="nl-NL" dirty="0"/>
              <a:t>Doelen van toetsen:</a:t>
            </a:r>
          </a:p>
          <a:p>
            <a:pPr lvl="1"/>
            <a:r>
              <a:rPr lang="nl-NL" dirty="0"/>
              <a:t>Beoordelen van leerlingen: </a:t>
            </a:r>
            <a:r>
              <a:rPr lang="nl-NL" dirty="0" err="1"/>
              <a:t>summatief</a:t>
            </a:r>
            <a:r>
              <a:rPr lang="nl-NL" dirty="0"/>
              <a:t> toetsen</a:t>
            </a:r>
          </a:p>
          <a:p>
            <a:pPr lvl="1"/>
            <a:r>
              <a:rPr lang="nl-NL" dirty="0"/>
              <a:t>Bijsturen van het leerproces: formatief evalueren</a:t>
            </a:r>
          </a:p>
          <a:p>
            <a:pPr lvl="2"/>
            <a:r>
              <a:rPr lang="nl-NL" dirty="0"/>
              <a:t>Formeel en informeel informatie verzamelen</a:t>
            </a:r>
          </a:p>
          <a:p>
            <a:pPr lvl="2"/>
            <a:r>
              <a:rPr lang="nl-NL" dirty="0"/>
              <a:t>Proces van formatief evalueren</a:t>
            </a:r>
          </a:p>
        </p:txBody>
      </p:sp>
    </p:spTree>
    <p:extLst>
      <p:ext uri="{BB962C8B-B14F-4D97-AF65-F5344CB8AC3E}">
        <p14:creationId xmlns:p14="http://schemas.microsoft.com/office/powerpoint/2010/main" val="135035190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Ter afsluiting deel 1: Kaartspel FE-cyclus</a:t>
            </a:r>
          </a:p>
        </p:txBody>
      </p:sp>
      <p:sp>
        <p:nvSpPr>
          <p:cNvPr id="3" name="Tijdelijke aanduiding voor inhoud 2"/>
          <p:cNvSpPr>
            <a:spLocks noGrp="1"/>
          </p:cNvSpPr>
          <p:nvPr>
            <p:ph idx="1"/>
          </p:nvPr>
        </p:nvSpPr>
        <p:spPr/>
        <p:txBody>
          <a:bodyPr>
            <a:normAutofit/>
          </a:bodyPr>
          <a:lstStyle/>
          <a:p>
            <a:r>
              <a:rPr lang="nl-NL" dirty="0"/>
              <a:t>Doel: reflectie op eigen FE-praktijk + inspiratie opdoen</a:t>
            </a:r>
          </a:p>
          <a:p>
            <a:r>
              <a:rPr lang="nl-NL" dirty="0"/>
              <a:t>Maak groepen van 3-5 personen.</a:t>
            </a:r>
          </a:p>
          <a:p>
            <a:r>
              <a:rPr lang="nl-NL" dirty="0"/>
              <a:t>Kies om de beurt een kaart. Er zijn 3 soorten kaarten:</a:t>
            </a:r>
          </a:p>
          <a:p>
            <a:pPr lvl="1"/>
            <a:r>
              <a:rPr lang="nl-NL" dirty="0"/>
              <a:t>Hoe doe ik dat?</a:t>
            </a:r>
          </a:p>
          <a:p>
            <a:pPr lvl="1"/>
            <a:r>
              <a:rPr lang="nl-NL" dirty="0"/>
              <a:t>Hoe doen wij dat?</a:t>
            </a:r>
          </a:p>
          <a:p>
            <a:pPr lvl="1"/>
            <a:r>
              <a:rPr lang="nl-NL" dirty="0"/>
              <a:t>Wat vinden wij van het voorbeeld/idee van anderen?</a:t>
            </a:r>
          </a:p>
          <a:p>
            <a:pPr marL="228600" lvl="1">
              <a:spcBef>
                <a:spcPts val="1000"/>
              </a:spcBef>
            </a:pPr>
            <a:r>
              <a:rPr lang="nl-NL" sz="2800" dirty="0"/>
              <a:t>Lees de kaart om de beurt voor. Voer de opdracht uit als groep.</a:t>
            </a:r>
          </a:p>
          <a:p>
            <a:pPr marL="457200" lvl="1" indent="0">
              <a:buNone/>
            </a:pPr>
            <a:endParaRPr lang="nl-NL" sz="2800" dirty="0"/>
          </a:p>
        </p:txBody>
      </p:sp>
    </p:spTree>
    <p:extLst>
      <p:ext uri="{BB962C8B-B14F-4D97-AF65-F5344CB8AC3E}">
        <p14:creationId xmlns:p14="http://schemas.microsoft.com/office/powerpoint/2010/main" val="1285590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Ter voorbereiding op deel 2: exit card</a:t>
            </a:r>
          </a:p>
        </p:txBody>
      </p:sp>
      <p:sp>
        <p:nvSpPr>
          <p:cNvPr id="3" name="Tijdelijke aanduiding voor inhoud 2"/>
          <p:cNvSpPr>
            <a:spLocks noGrp="1"/>
          </p:cNvSpPr>
          <p:nvPr>
            <p:ph idx="1"/>
          </p:nvPr>
        </p:nvSpPr>
        <p:spPr/>
        <p:txBody>
          <a:bodyPr/>
          <a:lstStyle/>
          <a:p>
            <a:r>
              <a:rPr lang="nl-NL" dirty="0"/>
              <a:t>Leerdoelen en succescriteria helder? Dan informatie verzamelen over waar de leerling staat ten opzichte hiervan. Wat hebben we geleerd?</a:t>
            </a:r>
          </a:p>
          <a:p>
            <a:r>
              <a:rPr lang="nl-NL" dirty="0"/>
              <a:t>Kijk naar beide leerdoelen van dit college en denk aan succescriteria. Schrijf op een exit card:</a:t>
            </a:r>
          </a:p>
          <a:p>
            <a:pPr lvl="1"/>
            <a:r>
              <a:rPr lang="nl-NL" dirty="0"/>
              <a:t>Waar sta je ten opzichte van leerdoel 1: inzicht in doelen van toetsen en doe dit op een schaal van 1 (niet behaald) tot 5 (volledig behaald);</a:t>
            </a:r>
          </a:p>
          <a:p>
            <a:pPr lvl="1"/>
            <a:r>
              <a:rPr lang="nl-NL" dirty="0"/>
              <a:t>Waar sta je ten opzichte van leerdoel 2: inzicht in formatief evalueren op een schaal van 1 (niet behaald) tot 5 (volledig behaald);</a:t>
            </a:r>
          </a:p>
          <a:p>
            <a:pPr lvl="1"/>
            <a:r>
              <a:rPr lang="nl-NL" dirty="0"/>
              <a:t>Geef een top (wat vind je goed), een tip (wat kan beter) en welke vraag heb je (nog)?</a:t>
            </a:r>
          </a:p>
        </p:txBody>
      </p:sp>
    </p:spTree>
    <p:extLst>
      <p:ext uri="{BB962C8B-B14F-4D97-AF65-F5344CB8AC3E}">
        <p14:creationId xmlns:p14="http://schemas.microsoft.com/office/powerpoint/2010/main" val="85610514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Bedankt voor jullie aandacht!</a:t>
            </a:r>
          </a:p>
        </p:txBody>
      </p:sp>
      <p:pic>
        <p:nvPicPr>
          <p:cNvPr id="4" name="Tijdelijke aanduiding voor inhoud 3"/>
          <p:cNvPicPr>
            <a:picLocks noGrp="1" noChangeAspect="1"/>
          </p:cNvPicPr>
          <p:nvPr>
            <p:ph idx="1"/>
          </p:nvPr>
        </p:nvPicPr>
        <p:blipFill>
          <a:blip r:embed="rId3"/>
          <a:stretch>
            <a:fillRect/>
          </a:stretch>
        </p:blipFill>
        <p:spPr>
          <a:xfrm>
            <a:off x="4556537" y="1616903"/>
            <a:ext cx="3078925" cy="4351338"/>
          </a:xfrm>
          <a:prstGeom prst="rect">
            <a:avLst/>
          </a:prstGeom>
        </p:spPr>
      </p:pic>
    </p:spTree>
    <p:extLst>
      <p:ext uri="{BB962C8B-B14F-4D97-AF65-F5344CB8AC3E}">
        <p14:creationId xmlns:p14="http://schemas.microsoft.com/office/powerpoint/2010/main" val="23709001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Deel 2 Formatief evalueren in de klas</a:t>
            </a:r>
          </a:p>
        </p:txBody>
      </p:sp>
      <p:pic>
        <p:nvPicPr>
          <p:cNvPr id="6" name="Tijdelijke aanduiding voor inhoud 5"/>
          <p:cNvPicPr>
            <a:picLocks noGrp="1" noChangeAspect="1"/>
          </p:cNvPicPr>
          <p:nvPr>
            <p:ph idx="1"/>
          </p:nvPr>
        </p:nvPicPr>
        <p:blipFill>
          <a:blip r:embed="rId3"/>
          <a:stretch>
            <a:fillRect/>
          </a:stretch>
        </p:blipFill>
        <p:spPr>
          <a:xfrm>
            <a:off x="3015055" y="1794609"/>
            <a:ext cx="6161889" cy="4116142"/>
          </a:xfrm>
          <a:prstGeom prst="rect">
            <a:avLst/>
          </a:prstGeom>
        </p:spPr>
      </p:pic>
    </p:spTree>
    <p:extLst>
      <p:ext uri="{BB962C8B-B14F-4D97-AF65-F5344CB8AC3E}">
        <p14:creationId xmlns:p14="http://schemas.microsoft.com/office/powerpoint/2010/main" val="110265501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Exit cards vorige college</a:t>
            </a:r>
          </a:p>
        </p:txBody>
      </p:sp>
      <p:sp>
        <p:nvSpPr>
          <p:cNvPr id="3" name="Tijdelijke aanduiding voor inhoud 2"/>
          <p:cNvSpPr>
            <a:spLocks noGrp="1"/>
          </p:cNvSpPr>
          <p:nvPr>
            <p:ph idx="1"/>
          </p:nvPr>
        </p:nvSpPr>
        <p:spPr/>
        <p:txBody>
          <a:bodyPr/>
          <a:lstStyle/>
          <a:p>
            <a:pPr marL="0" indent="0">
              <a:buNone/>
            </a:pPr>
            <a:endParaRPr lang="nl-NL" dirty="0"/>
          </a:p>
        </p:txBody>
      </p:sp>
    </p:spTree>
    <p:extLst>
      <p:ext uri="{BB962C8B-B14F-4D97-AF65-F5344CB8AC3E}">
        <p14:creationId xmlns:p14="http://schemas.microsoft.com/office/powerpoint/2010/main" val="16499750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Leerdoelen deel 2</a:t>
            </a:r>
          </a:p>
        </p:txBody>
      </p:sp>
      <p:sp>
        <p:nvSpPr>
          <p:cNvPr id="3" name="Tijdelijke aanduiding voor inhoud 2"/>
          <p:cNvSpPr>
            <a:spLocks noGrp="1"/>
          </p:cNvSpPr>
          <p:nvPr>
            <p:ph idx="1"/>
          </p:nvPr>
        </p:nvSpPr>
        <p:spPr/>
        <p:txBody>
          <a:bodyPr>
            <a:normAutofit/>
          </a:bodyPr>
          <a:lstStyle/>
          <a:p>
            <a:pPr marL="0" indent="0">
              <a:buNone/>
            </a:pPr>
            <a:r>
              <a:rPr lang="nl-NL" dirty="0"/>
              <a:t>De deelnemers hebben na afloop:</a:t>
            </a:r>
          </a:p>
          <a:p>
            <a:pPr lvl="1"/>
            <a:r>
              <a:rPr lang="nl-NL" dirty="0"/>
              <a:t>gereflecteerd op hun eigen toepassing van formatief evalueren in de praktijk;</a:t>
            </a:r>
          </a:p>
          <a:p>
            <a:pPr lvl="1"/>
            <a:r>
              <a:rPr lang="nl-NL" dirty="0"/>
              <a:t>inzicht in concrete voorbeelden voor formatief evalueren in de praktijk;</a:t>
            </a:r>
          </a:p>
          <a:p>
            <a:pPr lvl="1"/>
            <a:r>
              <a:rPr lang="nl-NL" dirty="0"/>
              <a:t>inzicht in het formatieve proces en de rol van docent en student hierin;</a:t>
            </a:r>
          </a:p>
          <a:p>
            <a:pPr lvl="1"/>
            <a:r>
              <a:rPr lang="nl-NL" dirty="0"/>
              <a:t>voldoende theoretisch en praktisch inzicht in formatief evalueren om op formatieve praktijken te reflecteren en suggesties voor verbetering te doen a.d.h.v. de FE-modellen;</a:t>
            </a:r>
          </a:p>
          <a:p>
            <a:pPr lvl="1"/>
            <a:r>
              <a:rPr lang="nl-NL" dirty="0"/>
              <a:t>concrete handvatten voor het vormgeven van eigen lessen(series) waarin formatief evalueren wordt toegepast.</a:t>
            </a:r>
          </a:p>
          <a:p>
            <a:pPr lvl="1"/>
            <a:endParaRPr lang="nl-NL" dirty="0"/>
          </a:p>
        </p:txBody>
      </p:sp>
    </p:spTree>
    <p:extLst>
      <p:ext uri="{BB962C8B-B14F-4D97-AF65-F5344CB8AC3E}">
        <p14:creationId xmlns:p14="http://schemas.microsoft.com/office/powerpoint/2010/main" val="1743939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33100" cy="1325563"/>
          </a:xfrm>
        </p:spPr>
        <p:txBody>
          <a:bodyPr/>
          <a:lstStyle/>
          <a:p>
            <a:r>
              <a:rPr lang="nl-NL" b="1" dirty="0"/>
              <a:t>Formatief evalueren: gemeenschappelijke taal</a:t>
            </a:r>
          </a:p>
        </p:txBody>
      </p:sp>
      <p:sp>
        <p:nvSpPr>
          <p:cNvPr id="3" name="Tijdelijke aanduiding voor inhoud 2"/>
          <p:cNvSpPr>
            <a:spLocks noGrp="1"/>
          </p:cNvSpPr>
          <p:nvPr>
            <p:ph idx="1"/>
          </p:nvPr>
        </p:nvSpPr>
        <p:spPr/>
        <p:txBody>
          <a:bodyPr/>
          <a:lstStyle/>
          <a:p>
            <a:r>
              <a:rPr lang="nl-NL" dirty="0"/>
              <a:t>Speel het spel in groepjes van 4-5 personen</a:t>
            </a:r>
          </a:p>
          <a:p>
            <a:pPr marL="228600" lvl="1">
              <a:spcBef>
                <a:spcPts val="1000"/>
              </a:spcBef>
            </a:pPr>
            <a:r>
              <a:rPr lang="nl-NL" sz="2800" dirty="0"/>
              <a:t>Bepaal in 10 minuten welke vijf kaartjes voor jullie de inhoud en het waartoe van formatief evalueren het beste weergeven.</a:t>
            </a:r>
          </a:p>
          <a:p>
            <a:pPr marL="228600" lvl="1">
              <a:spcBef>
                <a:spcPts val="1000"/>
              </a:spcBef>
            </a:pPr>
            <a:r>
              <a:rPr lang="nl-NL" sz="2800" dirty="0"/>
              <a:t>Plenair: </a:t>
            </a:r>
          </a:p>
          <a:p>
            <a:pPr marL="685800" lvl="2">
              <a:spcBef>
                <a:spcPts val="1000"/>
              </a:spcBef>
            </a:pPr>
            <a:r>
              <a:rPr lang="nl-NL" sz="2400" dirty="0"/>
              <a:t>Bespreek kort de opbrengsten, de overeenkomsten en verschillen.</a:t>
            </a:r>
          </a:p>
          <a:p>
            <a:pPr marL="685800" lvl="2">
              <a:spcBef>
                <a:spcPts val="1000"/>
              </a:spcBef>
            </a:pPr>
            <a:r>
              <a:rPr lang="nl-NL" sz="2400" dirty="0"/>
              <a:t>Bekijk de animatie Wat is formatief evalueren?</a:t>
            </a:r>
          </a:p>
          <a:p>
            <a:pPr marL="685800" lvl="2">
              <a:spcBef>
                <a:spcPts val="1000"/>
              </a:spcBef>
            </a:pPr>
            <a:r>
              <a:rPr lang="nl-NL" sz="2400" dirty="0"/>
              <a:t>Kom op basis daarvan tot een gezamenlijke uitwerking van het waarom en wat van formatief evalueren.</a:t>
            </a:r>
          </a:p>
        </p:txBody>
      </p:sp>
    </p:spTree>
    <p:extLst>
      <p:ext uri="{BB962C8B-B14F-4D97-AF65-F5344CB8AC3E}">
        <p14:creationId xmlns:p14="http://schemas.microsoft.com/office/powerpoint/2010/main" val="3685349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Formatief evalueren in de eigen lespraktijk</a:t>
            </a:r>
          </a:p>
        </p:txBody>
      </p:sp>
      <p:sp>
        <p:nvSpPr>
          <p:cNvPr id="3" name="Tijdelijke aanduiding voor inhoud 2"/>
          <p:cNvSpPr>
            <a:spLocks noGrp="1"/>
          </p:cNvSpPr>
          <p:nvPr>
            <p:ph idx="1"/>
          </p:nvPr>
        </p:nvSpPr>
        <p:spPr/>
        <p:txBody>
          <a:bodyPr/>
          <a:lstStyle/>
          <a:p>
            <a:r>
              <a:rPr lang="nl-NL" dirty="0"/>
              <a:t>Vul de vragenlijst in (15-20) minuten.</a:t>
            </a:r>
          </a:p>
          <a:p>
            <a:pPr marL="228600" lvl="1">
              <a:spcBef>
                <a:spcPts val="1000"/>
              </a:spcBef>
            </a:pPr>
            <a:r>
              <a:rPr lang="nl-NL" sz="2800" dirty="0"/>
              <a:t>In groepen van 3 tot 4 personen: vergelijk en bespreek de antwoorden.</a:t>
            </a:r>
          </a:p>
          <a:p>
            <a:pPr marL="228600" lvl="1">
              <a:spcBef>
                <a:spcPts val="1000"/>
              </a:spcBef>
            </a:pPr>
            <a:r>
              <a:rPr lang="nl-NL" sz="2800" dirty="0"/>
              <a:t>Maak per groep een analyse van:</a:t>
            </a:r>
          </a:p>
          <a:p>
            <a:pPr marL="685800" lvl="2">
              <a:spcBef>
                <a:spcPts val="1000"/>
              </a:spcBef>
            </a:pPr>
            <a:r>
              <a:rPr lang="nl-NL" sz="2400" dirty="0"/>
              <a:t>Sterke punten</a:t>
            </a:r>
          </a:p>
          <a:p>
            <a:pPr marL="685800" lvl="2">
              <a:spcBef>
                <a:spcPts val="1000"/>
              </a:spcBef>
            </a:pPr>
            <a:r>
              <a:rPr lang="nl-NL" sz="2400" dirty="0"/>
              <a:t>Verbeterpunten</a:t>
            </a:r>
          </a:p>
        </p:txBody>
      </p:sp>
    </p:spTree>
    <p:extLst>
      <p:ext uri="{BB962C8B-B14F-4D97-AF65-F5344CB8AC3E}">
        <p14:creationId xmlns:p14="http://schemas.microsoft.com/office/powerpoint/2010/main" val="89978849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0800806" cy="1325563"/>
          </a:xfrm>
        </p:spPr>
        <p:txBody>
          <a:bodyPr/>
          <a:lstStyle/>
          <a:p>
            <a:r>
              <a:rPr lang="nl-NL" b="1" dirty="0"/>
              <a:t>Toepassing formatief evalueren (UT-vragenlijst)</a:t>
            </a:r>
          </a:p>
        </p:txBody>
      </p:sp>
      <p:sp>
        <p:nvSpPr>
          <p:cNvPr id="3" name="Tijdelijke aanduiding voor inhoud 2"/>
          <p:cNvSpPr>
            <a:spLocks noGrp="1"/>
          </p:cNvSpPr>
          <p:nvPr>
            <p:ph idx="1"/>
          </p:nvPr>
        </p:nvSpPr>
        <p:spPr/>
        <p:txBody>
          <a:bodyPr/>
          <a:lstStyle/>
          <a:p>
            <a:r>
              <a:rPr lang="nl-NL" dirty="0"/>
              <a:t>Ik maak minimaal de helft van de lessen gebruik van:</a:t>
            </a:r>
          </a:p>
          <a:p>
            <a:pPr lvl="1"/>
            <a:r>
              <a:rPr lang="nl-NL" dirty="0"/>
              <a:t>Datagebruik (formeel): waar of niet waar?</a:t>
            </a:r>
          </a:p>
          <a:p>
            <a:pPr lvl="1"/>
            <a:r>
              <a:rPr lang="nl-NL" dirty="0"/>
              <a:t>Leerdoelen en succescriteria: waar of niet waar?</a:t>
            </a:r>
          </a:p>
          <a:p>
            <a:pPr lvl="1"/>
            <a:r>
              <a:rPr lang="nl-NL" dirty="0"/>
              <a:t>Informatie verzamelen (informeel): waar of niet waar?</a:t>
            </a:r>
          </a:p>
          <a:p>
            <a:pPr lvl="1"/>
            <a:r>
              <a:rPr lang="nl-NL" dirty="0"/>
              <a:t>Feedback: waar of niet waar?</a:t>
            </a:r>
          </a:p>
          <a:p>
            <a:pPr lvl="1"/>
            <a:r>
              <a:rPr lang="nl-NL" dirty="0"/>
              <a:t>Peer- en </a:t>
            </a:r>
            <a:r>
              <a:rPr lang="nl-NL" dirty="0" err="1"/>
              <a:t>self</a:t>
            </a:r>
            <a:r>
              <a:rPr lang="nl-NL" dirty="0"/>
              <a:t>-assessment voor het creëren van eigenaarschap over leren: waar of niet waar?</a:t>
            </a:r>
          </a:p>
        </p:txBody>
      </p:sp>
    </p:spTree>
    <p:extLst>
      <p:ext uri="{BB962C8B-B14F-4D97-AF65-F5344CB8AC3E}">
        <p14:creationId xmlns:p14="http://schemas.microsoft.com/office/powerpoint/2010/main" val="41470205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5"/>
            <a:ext cx="11082556" cy="1325563"/>
          </a:xfrm>
        </p:spPr>
        <p:txBody>
          <a:bodyPr>
            <a:normAutofit/>
          </a:bodyPr>
          <a:lstStyle/>
          <a:p>
            <a:r>
              <a:rPr lang="nl-NL" sz="4300" b="1" dirty="0"/>
              <a:t>Resultaten onderzoek gebruik formatief evalueren</a:t>
            </a:r>
          </a:p>
        </p:txBody>
      </p:sp>
      <p:sp>
        <p:nvSpPr>
          <p:cNvPr id="3" name="Tijdelijke aanduiding voor inhoud 2"/>
          <p:cNvSpPr>
            <a:spLocks noGrp="1"/>
          </p:cNvSpPr>
          <p:nvPr>
            <p:ph idx="1"/>
          </p:nvPr>
        </p:nvSpPr>
        <p:spPr>
          <a:xfrm>
            <a:off x="838200" y="1825625"/>
            <a:ext cx="11082556" cy="4351338"/>
          </a:xfrm>
        </p:spPr>
        <p:txBody>
          <a:bodyPr/>
          <a:lstStyle/>
          <a:p>
            <a:pPr marL="0" indent="0">
              <a:buNone/>
            </a:pPr>
            <a:r>
              <a:rPr lang="nl-NL" dirty="0"/>
              <a:t>Toepassing in de lessen</a:t>
            </a:r>
          </a:p>
          <a:p>
            <a:pPr marL="0" indent="0">
              <a:buNone/>
              <a:tabLst>
                <a:tab pos="2508250" algn="l"/>
                <a:tab pos="4572000" algn="l"/>
                <a:tab pos="6191250" algn="l"/>
                <a:tab pos="8070850" algn="l"/>
                <a:tab pos="9864725" algn="l"/>
              </a:tabLst>
            </a:pPr>
            <a:r>
              <a:rPr lang="nl-NL" sz="1400" dirty="0"/>
              <a:t>	(bijna) nooit	soms	regelmatig	zeer vaak	(bijna) altijd	&lt; 10%	25%	50%	75%	&gt; 90%</a:t>
            </a:r>
            <a:br>
              <a:rPr lang="nl-NL" sz="1400" dirty="0"/>
            </a:br>
            <a:r>
              <a:rPr lang="nl-NL" sz="1400" dirty="0"/>
              <a:t>	</a:t>
            </a:r>
          </a:p>
        </p:txBody>
      </p:sp>
      <p:graphicFrame>
        <p:nvGraphicFramePr>
          <p:cNvPr id="4" name="Grafiek 3"/>
          <p:cNvGraphicFramePr>
            <a:graphicFrameLocks/>
          </p:cNvGraphicFramePr>
          <p:nvPr>
            <p:extLst>
              <p:ext uri="{D42A27DB-BD31-4B8C-83A1-F6EECF244321}">
                <p14:modId xmlns:p14="http://schemas.microsoft.com/office/powerpoint/2010/main" val="1551731665"/>
              </p:ext>
            </p:extLst>
          </p:nvPr>
        </p:nvGraphicFramePr>
        <p:xfrm>
          <a:off x="959869" y="2810311"/>
          <a:ext cx="10393931" cy="3824655"/>
        </p:xfrm>
        <a:graphic>
          <a:graphicData uri="http://schemas.openxmlformats.org/drawingml/2006/chart">
            <c:chart xmlns:c="http://schemas.openxmlformats.org/drawingml/2006/chart" xmlns:r="http://schemas.openxmlformats.org/officeDocument/2006/relationships" r:id="rId3"/>
          </a:graphicData>
        </a:graphic>
      </p:graphicFrame>
      <p:pic>
        <p:nvPicPr>
          <p:cNvPr id="5" name="Afbeelding 4"/>
          <p:cNvPicPr>
            <a:picLocks noChangeAspect="1"/>
          </p:cNvPicPr>
          <p:nvPr/>
        </p:nvPicPr>
        <p:blipFill>
          <a:blip r:embed="rId4"/>
          <a:stretch>
            <a:fillRect/>
          </a:stretch>
        </p:blipFill>
        <p:spPr>
          <a:xfrm>
            <a:off x="8484125" y="2905096"/>
            <a:ext cx="2991344" cy="3029511"/>
          </a:xfrm>
          <a:prstGeom prst="rect">
            <a:avLst/>
          </a:prstGeom>
        </p:spPr>
      </p:pic>
      <p:sp>
        <p:nvSpPr>
          <p:cNvPr id="6" name="Tekstvak 5"/>
          <p:cNvSpPr txBox="1"/>
          <p:nvPr/>
        </p:nvSpPr>
        <p:spPr>
          <a:xfrm>
            <a:off x="959869" y="6283354"/>
            <a:ext cx="5155705" cy="369332"/>
          </a:xfrm>
          <a:prstGeom prst="rect">
            <a:avLst/>
          </a:prstGeom>
          <a:noFill/>
        </p:spPr>
        <p:txBody>
          <a:bodyPr wrap="square" rtlCol="0">
            <a:spAutoFit/>
          </a:bodyPr>
          <a:lstStyle/>
          <a:p>
            <a:r>
              <a:rPr lang="nl-NL" dirty="0" err="1"/>
              <a:t>Wolterinck</a:t>
            </a:r>
            <a:r>
              <a:rPr lang="nl-NL" dirty="0"/>
              <a:t>, Kippers, Schildkamp &amp; Poortman, 2016</a:t>
            </a:r>
          </a:p>
        </p:txBody>
      </p:sp>
    </p:spTree>
    <p:extLst>
      <p:ext uri="{BB962C8B-B14F-4D97-AF65-F5344CB8AC3E}">
        <p14:creationId xmlns:p14="http://schemas.microsoft.com/office/powerpoint/2010/main" val="295082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 deze colleges (vervolg)</a:t>
            </a:r>
          </a:p>
        </p:txBody>
      </p:sp>
      <p:sp>
        <p:nvSpPr>
          <p:cNvPr id="3" name="Tijdelijke aanduiding voor inhoud 2"/>
          <p:cNvSpPr>
            <a:spLocks noGrp="1"/>
          </p:cNvSpPr>
          <p:nvPr>
            <p:ph idx="1"/>
          </p:nvPr>
        </p:nvSpPr>
        <p:spPr>
          <a:xfrm>
            <a:off x="838200" y="1825625"/>
            <a:ext cx="10515600" cy="4649316"/>
          </a:xfrm>
        </p:spPr>
        <p:txBody>
          <a:bodyPr>
            <a:normAutofit/>
          </a:bodyPr>
          <a:lstStyle/>
          <a:p>
            <a:pPr marL="0" indent="0">
              <a:buNone/>
            </a:pPr>
            <a:r>
              <a:rPr lang="nl-NL" dirty="0"/>
              <a:t>Deel 2:</a:t>
            </a:r>
          </a:p>
          <a:p>
            <a:r>
              <a:rPr lang="nl-NL" dirty="0"/>
              <a:t>Formatief evalueren in de eigen lespraktijk (vragenlijst).</a:t>
            </a:r>
          </a:p>
          <a:p>
            <a:r>
              <a:rPr lang="nl-NL" dirty="0"/>
              <a:t>Strategieën voor het toepassen van formatief evalueren in de klas:</a:t>
            </a:r>
          </a:p>
          <a:p>
            <a:pPr lvl="1"/>
            <a:r>
              <a:rPr lang="nl-NL" dirty="0"/>
              <a:t>verhelderen van verwachtingen: leerdoelen en succescriteria verhelderen</a:t>
            </a:r>
          </a:p>
          <a:p>
            <a:pPr lvl="1"/>
            <a:r>
              <a:rPr lang="nl-NL" dirty="0"/>
              <a:t>Verzamelen van informatie </a:t>
            </a:r>
          </a:p>
          <a:p>
            <a:pPr lvl="1"/>
            <a:r>
              <a:rPr lang="nl-NL" dirty="0"/>
              <a:t>Communiceren over de resultaten: geven en ontvangen van feedback</a:t>
            </a:r>
          </a:p>
          <a:p>
            <a:pPr lvl="1"/>
            <a:r>
              <a:rPr lang="nl-NL" dirty="0"/>
              <a:t>Creëren van eigenaarschap over leren:  peer- en </a:t>
            </a:r>
            <a:r>
              <a:rPr lang="nl-NL" dirty="0" err="1"/>
              <a:t>self</a:t>
            </a:r>
            <a:r>
              <a:rPr lang="nl-NL" dirty="0"/>
              <a:t>-assessment.</a:t>
            </a:r>
          </a:p>
          <a:p>
            <a:pPr marL="0" lvl="1" indent="0">
              <a:spcBef>
                <a:spcPts val="1000"/>
              </a:spcBef>
              <a:buNone/>
            </a:pPr>
            <a:endParaRPr lang="nl-NL" sz="1800" dirty="0"/>
          </a:p>
          <a:p>
            <a:pPr marL="457200" lvl="1" indent="0">
              <a:buNone/>
            </a:pPr>
            <a:endParaRPr lang="nl-NL" dirty="0"/>
          </a:p>
          <a:p>
            <a:pPr lvl="1"/>
            <a:endParaRPr lang="nl-NL" dirty="0"/>
          </a:p>
        </p:txBody>
      </p:sp>
    </p:spTree>
    <p:extLst>
      <p:ext uri="{BB962C8B-B14F-4D97-AF65-F5344CB8AC3E}">
        <p14:creationId xmlns:p14="http://schemas.microsoft.com/office/powerpoint/2010/main" val="14133412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Toepassing formatief evalueren (FE-scan)</a:t>
            </a:r>
          </a:p>
        </p:txBody>
      </p:sp>
      <p:sp>
        <p:nvSpPr>
          <p:cNvPr id="3" name="Tijdelijke aanduiding voor inhoud 2"/>
          <p:cNvSpPr>
            <a:spLocks noGrp="1"/>
          </p:cNvSpPr>
          <p:nvPr>
            <p:ph idx="1"/>
          </p:nvPr>
        </p:nvSpPr>
        <p:spPr/>
        <p:txBody>
          <a:bodyPr/>
          <a:lstStyle/>
          <a:p>
            <a:r>
              <a:rPr lang="nl-NL" dirty="0"/>
              <a:t>Ik doe minimaal de helft van de lessen het volgende (waar/niet waar):</a:t>
            </a:r>
          </a:p>
          <a:p>
            <a:pPr lvl="1"/>
            <a:r>
              <a:rPr lang="nl-NL" dirty="0"/>
              <a:t>Ik bespreek en verhelder met leerlingen de leerdoelen en succescriteria.</a:t>
            </a:r>
          </a:p>
          <a:p>
            <a:pPr lvl="1"/>
            <a:r>
              <a:rPr lang="nl-NL" dirty="0"/>
              <a:t>Ik verzamel informatie zowel op formele als informele wijze.</a:t>
            </a:r>
          </a:p>
          <a:p>
            <a:pPr lvl="1"/>
            <a:r>
              <a:rPr lang="nl-NL" dirty="0"/>
              <a:t>Ik identificeer sterke en zwakke punten vooral op klasniveau.</a:t>
            </a:r>
          </a:p>
          <a:p>
            <a:pPr lvl="1"/>
            <a:r>
              <a:rPr lang="nl-NL" dirty="0"/>
              <a:t>Ik identificeer vooral zwakke punten van de klas of individuele leerlingen.</a:t>
            </a:r>
          </a:p>
          <a:p>
            <a:pPr lvl="1"/>
            <a:r>
              <a:rPr lang="nl-NL" dirty="0"/>
              <a:t>Ik geef leerlingen feedback tijdens het uitvoeren van de taak.</a:t>
            </a:r>
          </a:p>
          <a:p>
            <a:pPr lvl="1"/>
            <a:r>
              <a:rPr lang="nl-NL" dirty="0"/>
              <a:t>Ik laat leerlingen hun taak verbeteren na het ontvangen van feedback.</a:t>
            </a:r>
          </a:p>
          <a:p>
            <a:pPr lvl="1"/>
            <a:r>
              <a:rPr lang="nl-NL" dirty="0"/>
              <a:t>Ik wijk af van lesplannen/lesmethoden als ik merk dat leerdoelen al wel of nog niet behaald zijn.</a:t>
            </a:r>
          </a:p>
          <a:p>
            <a:pPr lvl="1"/>
            <a:r>
              <a:rPr lang="nl-NL" dirty="0"/>
              <a:t>Ik laat leerlingen zelf leerdoelen en/of succescriteria formuleren, eigen of elkaars werk vergelijken met criteria en feedback geven.</a:t>
            </a:r>
          </a:p>
          <a:p>
            <a:pPr lvl="1"/>
            <a:endParaRPr lang="nl-NL" dirty="0"/>
          </a:p>
        </p:txBody>
      </p:sp>
    </p:spTree>
    <p:extLst>
      <p:ext uri="{BB962C8B-B14F-4D97-AF65-F5344CB8AC3E}">
        <p14:creationId xmlns:p14="http://schemas.microsoft.com/office/powerpoint/2010/main" val="644394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Concrete FE-praktijken a.d.h.v. de FE-cyclus</a:t>
            </a:r>
          </a:p>
        </p:txBody>
      </p:sp>
      <p:sp>
        <p:nvSpPr>
          <p:cNvPr id="3" name="Tijdelijke aanduiding voor inhoud 2"/>
          <p:cNvSpPr>
            <a:spLocks noGrp="1"/>
          </p:cNvSpPr>
          <p:nvPr>
            <p:ph idx="1"/>
          </p:nvPr>
        </p:nvSpPr>
        <p:spPr/>
        <p:txBody>
          <a:bodyPr/>
          <a:lstStyle/>
          <a:p>
            <a:r>
              <a:rPr lang="nl-NL" dirty="0"/>
              <a:t>In het vervolg bespreken we de fasen van de FE-cyclus.</a:t>
            </a:r>
          </a:p>
          <a:p>
            <a:r>
              <a:rPr lang="nl-NL" dirty="0"/>
              <a:t>Elke fase/strategie begint met een stukje theorie, daarna volgt een voorbeeld en tenslotte is er aandacht voor eigen praktijken.</a:t>
            </a:r>
          </a:p>
        </p:txBody>
      </p:sp>
    </p:spTree>
    <p:extLst>
      <p:ext uri="{BB962C8B-B14F-4D97-AF65-F5344CB8AC3E}">
        <p14:creationId xmlns:p14="http://schemas.microsoft.com/office/powerpoint/2010/main" val="32798124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199" y="365125"/>
            <a:ext cx="11192691" cy="1325563"/>
          </a:xfrm>
        </p:spPr>
        <p:txBody>
          <a:bodyPr/>
          <a:lstStyle/>
          <a:p>
            <a:r>
              <a:rPr lang="nl-NL" b="1" dirty="0"/>
              <a:t>(1) Verhelderen van leerdoelen en succescriteria</a:t>
            </a:r>
          </a:p>
        </p:txBody>
      </p:sp>
      <p:sp>
        <p:nvSpPr>
          <p:cNvPr id="3" name="Tijdelijke aanduiding voor inhoud 2"/>
          <p:cNvSpPr>
            <a:spLocks noGrp="1"/>
          </p:cNvSpPr>
          <p:nvPr>
            <p:ph idx="1"/>
          </p:nvPr>
        </p:nvSpPr>
        <p:spPr>
          <a:xfrm>
            <a:off x="838200" y="1825624"/>
            <a:ext cx="10515600" cy="4849495"/>
          </a:xfrm>
        </p:spPr>
        <p:txBody>
          <a:bodyPr>
            <a:normAutofit lnSpcReduction="10000"/>
          </a:bodyPr>
          <a:lstStyle/>
          <a:p>
            <a:r>
              <a:rPr lang="nl-NL" dirty="0"/>
              <a:t>“</a:t>
            </a:r>
            <a:r>
              <a:rPr lang="nl-NL" dirty="0" err="1"/>
              <a:t>Starting</a:t>
            </a:r>
            <a:r>
              <a:rPr lang="nl-NL" dirty="0"/>
              <a:t> </a:t>
            </a:r>
            <a:r>
              <a:rPr lang="nl-NL" dirty="0" err="1"/>
              <a:t>with</a:t>
            </a:r>
            <a:r>
              <a:rPr lang="nl-NL" dirty="0"/>
              <a:t> the end in mind” (</a:t>
            </a:r>
            <a:r>
              <a:rPr lang="nl-NL" dirty="0" err="1"/>
              <a:t>Covey</a:t>
            </a:r>
            <a:r>
              <a:rPr lang="nl-NL" dirty="0"/>
              <a:t>, 1989).</a:t>
            </a:r>
          </a:p>
          <a:p>
            <a:r>
              <a:rPr lang="nl-NL" dirty="0"/>
              <a:t>Leerdoelen: wat we willen dat leerlingen leren:</a:t>
            </a:r>
          </a:p>
          <a:p>
            <a:pPr lvl="1"/>
            <a:r>
              <a:rPr lang="nl-NL" dirty="0"/>
              <a:t>Op lange termijn: niet teveel context – doorlopende leerlijn</a:t>
            </a:r>
          </a:p>
          <a:p>
            <a:pPr lvl="1"/>
            <a:r>
              <a:rPr lang="nl-NL" dirty="0"/>
              <a:t>Op kortere termijn: leerdoelen van een lessenserie</a:t>
            </a:r>
          </a:p>
          <a:p>
            <a:pPr marL="228600" lvl="1">
              <a:spcBef>
                <a:spcPts val="1000"/>
              </a:spcBef>
            </a:pPr>
            <a:r>
              <a:rPr lang="nl-NL" sz="2800" dirty="0"/>
              <a:t>Succescriteria: standaarden op basis waarvan je kunt vaststellen of leerlingen het leerdoel hebben behaald.</a:t>
            </a:r>
          </a:p>
          <a:p>
            <a:pPr marL="685800" lvl="2">
              <a:spcBef>
                <a:spcPts val="1000"/>
              </a:spcBef>
            </a:pPr>
            <a:r>
              <a:rPr lang="nl-NL" sz="2400" dirty="0"/>
              <a:t>Beschrijven concreet en waarneembaar gedrag</a:t>
            </a:r>
          </a:p>
          <a:p>
            <a:pPr marL="228600" lvl="1">
              <a:spcBef>
                <a:spcPts val="1000"/>
              </a:spcBef>
            </a:pPr>
            <a:r>
              <a:rPr lang="nl-NL" sz="2800" dirty="0"/>
              <a:t>Gebruik voorbeelden (</a:t>
            </a:r>
            <a:r>
              <a:rPr lang="nl-NL" sz="2800" dirty="0" err="1"/>
              <a:t>exemplars</a:t>
            </a:r>
            <a:r>
              <a:rPr lang="nl-NL" sz="2800" dirty="0"/>
              <a:t>) die verschillen in kwaliteit</a:t>
            </a:r>
          </a:p>
          <a:p>
            <a:pPr marL="685800" lvl="2">
              <a:spcBef>
                <a:spcPts val="1000"/>
              </a:spcBef>
            </a:pPr>
            <a:r>
              <a:rPr lang="nl-NL" sz="2400" dirty="0"/>
              <a:t>Voorbeelden maken zichtbaar wat abstracte taal niet kan (</a:t>
            </a:r>
            <a:r>
              <a:rPr lang="nl-NL" sz="2400" dirty="0" err="1"/>
              <a:t>Sadler</a:t>
            </a:r>
            <a:r>
              <a:rPr lang="nl-NL" sz="2400" dirty="0"/>
              <a:t>, 2010)</a:t>
            </a:r>
          </a:p>
          <a:p>
            <a:pPr marL="0" lvl="1" indent="0">
              <a:spcBef>
                <a:spcPts val="1000"/>
              </a:spcBef>
              <a:buNone/>
            </a:pPr>
            <a:endParaRPr lang="nl-NL" sz="2800" dirty="0"/>
          </a:p>
          <a:p>
            <a:pPr marL="0" lvl="1" indent="0" algn="ctr">
              <a:spcBef>
                <a:spcPts val="1000"/>
              </a:spcBef>
              <a:buNone/>
            </a:pPr>
            <a:r>
              <a:rPr lang="nl-NL" sz="2800" b="1" dirty="0">
                <a:hlinkClick r:id="rId3"/>
              </a:rPr>
              <a:t>BEKIJK ANIMATIE</a:t>
            </a:r>
            <a:endParaRPr lang="nl-NL" sz="2800" b="1" dirty="0"/>
          </a:p>
        </p:txBody>
      </p:sp>
    </p:spTree>
    <p:extLst>
      <p:ext uri="{BB962C8B-B14F-4D97-AF65-F5344CB8AC3E}">
        <p14:creationId xmlns:p14="http://schemas.microsoft.com/office/powerpoint/2010/main" val="34069372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Technieken voor leerdoelen en succescriteria</a:t>
            </a:r>
          </a:p>
        </p:txBody>
      </p:sp>
      <p:sp>
        <p:nvSpPr>
          <p:cNvPr id="3" name="Tijdelijke aanduiding voor inhoud 2"/>
          <p:cNvSpPr>
            <a:spLocks noGrp="1"/>
          </p:cNvSpPr>
          <p:nvPr>
            <p:ph idx="1"/>
          </p:nvPr>
        </p:nvSpPr>
        <p:spPr/>
        <p:txBody>
          <a:bodyPr/>
          <a:lstStyle/>
          <a:p>
            <a:r>
              <a:rPr lang="nl-NL" dirty="0"/>
              <a:t>In groepen van 3 tot 4 studenten.</a:t>
            </a:r>
          </a:p>
          <a:p>
            <a:r>
              <a:rPr lang="nl-NL" dirty="0"/>
              <a:t>Bedenk hoe je in je lessen meer aandacht kunt besteden aan leerdoelen en succescriteria.</a:t>
            </a:r>
          </a:p>
        </p:txBody>
      </p:sp>
    </p:spTree>
    <p:extLst>
      <p:ext uri="{BB962C8B-B14F-4D97-AF65-F5344CB8AC3E}">
        <p14:creationId xmlns:p14="http://schemas.microsoft.com/office/powerpoint/2010/main" val="22003460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Technieken voor leerdoelen en succescriteria: een voorbeeld (a)</a:t>
            </a:r>
          </a:p>
        </p:txBody>
      </p:sp>
      <p:sp>
        <p:nvSpPr>
          <p:cNvPr id="3" name="Tijdelijke aanduiding voor inhoud 2"/>
          <p:cNvSpPr>
            <a:spLocks noGrp="1"/>
          </p:cNvSpPr>
          <p:nvPr>
            <p:ph idx="1"/>
          </p:nvPr>
        </p:nvSpPr>
        <p:spPr/>
        <p:txBody>
          <a:bodyPr/>
          <a:lstStyle/>
          <a:p>
            <a:r>
              <a:rPr lang="nl-NL" dirty="0"/>
              <a:t>Een voorbeeld: spreekvaardigheid bij Engels.</a:t>
            </a:r>
          </a:p>
          <a:p>
            <a:r>
              <a:rPr lang="nl-NL" dirty="0"/>
              <a:t>Laat leerlingen een gedeelte van de volgende twee filmpjes bekijken:</a:t>
            </a:r>
          </a:p>
          <a:p>
            <a:pPr lvl="1"/>
            <a:r>
              <a:rPr lang="nl-NL" dirty="0">
                <a:hlinkClick r:id="rId3"/>
              </a:rPr>
              <a:t>Persconferentie Louis van Gaal</a:t>
            </a:r>
            <a:r>
              <a:rPr lang="nl-NL" dirty="0"/>
              <a:t>;</a:t>
            </a:r>
          </a:p>
          <a:p>
            <a:pPr lvl="1"/>
            <a:r>
              <a:rPr lang="nl-NL" dirty="0">
                <a:hlinkClick r:id="rId4"/>
              </a:rPr>
              <a:t>Lezing Frans Timmermans</a:t>
            </a:r>
            <a:r>
              <a:rPr lang="nl-NL" dirty="0"/>
              <a:t>.</a:t>
            </a:r>
          </a:p>
          <a:p>
            <a:pPr marL="228600" lvl="1">
              <a:spcBef>
                <a:spcPts val="1000"/>
              </a:spcBef>
            </a:pPr>
            <a:r>
              <a:rPr lang="nl-NL" sz="2800" dirty="0"/>
              <a:t>Laat de leerlingen in groepjes bespreken welk filmpje ze beter vinden als het gaat om spreekvaardigheden Engels en waarom. Op basis hiervan kunnen leerlingen vervolgens zelf de succescriteria omschrijven.</a:t>
            </a:r>
          </a:p>
        </p:txBody>
      </p:sp>
    </p:spTree>
    <p:extLst>
      <p:ext uri="{BB962C8B-B14F-4D97-AF65-F5344CB8AC3E}">
        <p14:creationId xmlns:p14="http://schemas.microsoft.com/office/powerpoint/2010/main" val="34288986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Technieken voor leerdoelen en succescriteria: verschillende voorbeelden (b)</a:t>
            </a:r>
          </a:p>
        </p:txBody>
      </p:sp>
      <p:sp>
        <p:nvSpPr>
          <p:cNvPr id="3" name="Tijdelijke aanduiding voor inhoud 2"/>
          <p:cNvSpPr>
            <a:spLocks noGrp="1"/>
          </p:cNvSpPr>
          <p:nvPr>
            <p:ph idx="1"/>
          </p:nvPr>
        </p:nvSpPr>
        <p:spPr/>
        <p:txBody>
          <a:bodyPr/>
          <a:lstStyle/>
          <a:p>
            <a:r>
              <a:rPr lang="nl-NL" dirty="0"/>
              <a:t>Bekijk de twee voorbeelden in duo’s</a:t>
            </a:r>
          </a:p>
          <a:p>
            <a:pPr lvl="1"/>
            <a:r>
              <a:rPr lang="nl-NL" dirty="0">
                <a:hlinkClick r:id="rId3"/>
              </a:rPr>
              <a:t>Voorbeeld 1. </a:t>
            </a:r>
            <a:r>
              <a:rPr lang="nl-NL" dirty="0"/>
              <a:t>Een overtuigende boekenpitch bij Nederlands</a:t>
            </a:r>
          </a:p>
          <a:p>
            <a:pPr marL="685800" lvl="2">
              <a:spcBef>
                <a:spcPts val="1000"/>
              </a:spcBef>
            </a:pPr>
            <a:r>
              <a:rPr lang="nl-NL" sz="2400" dirty="0">
                <a:hlinkClick r:id="rId4"/>
              </a:rPr>
              <a:t>Voorbeeld 2. </a:t>
            </a:r>
            <a:r>
              <a:rPr lang="nl-NL" sz="2400" dirty="0"/>
              <a:t>Examenvragen rond vulkanisme beantwoorden bij Aardrijkskunde</a:t>
            </a:r>
          </a:p>
          <a:p>
            <a:pPr marL="228600" lvl="1">
              <a:spcBef>
                <a:spcPts val="1000"/>
              </a:spcBef>
            </a:pPr>
            <a:r>
              <a:rPr lang="nl-NL" sz="2800" dirty="0"/>
              <a:t>Ga met elkaar na: </a:t>
            </a:r>
          </a:p>
          <a:p>
            <a:pPr marL="685800" lvl="2">
              <a:spcBef>
                <a:spcPts val="1000"/>
              </a:spcBef>
            </a:pPr>
            <a:r>
              <a:rPr lang="nl-NL" sz="2400" dirty="0"/>
              <a:t>Wat zijn de overeenkomsten en verschillen?</a:t>
            </a:r>
          </a:p>
          <a:p>
            <a:pPr marL="685800" lvl="2">
              <a:spcBef>
                <a:spcPts val="1000"/>
              </a:spcBef>
            </a:pPr>
            <a:r>
              <a:rPr lang="nl-NL" sz="2400" dirty="0"/>
              <a:t>Waarom zou je niet altijd willen beginnen met leerdoelen en succescriteria?</a:t>
            </a:r>
          </a:p>
          <a:p>
            <a:pPr marL="228600" lvl="1">
              <a:spcBef>
                <a:spcPts val="1000"/>
              </a:spcBef>
            </a:pPr>
            <a:endParaRPr lang="nl-NL" sz="2800" dirty="0"/>
          </a:p>
        </p:txBody>
      </p:sp>
    </p:spTree>
    <p:extLst>
      <p:ext uri="{BB962C8B-B14F-4D97-AF65-F5344CB8AC3E}">
        <p14:creationId xmlns:p14="http://schemas.microsoft.com/office/powerpoint/2010/main" val="29845661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nl-NL" sz="4300" b="1" dirty="0"/>
              <a:t>(2-3) Informatie verzamelen en analyseren </a:t>
            </a:r>
          </a:p>
        </p:txBody>
      </p:sp>
      <p:sp>
        <p:nvSpPr>
          <p:cNvPr id="3" name="Tijdelijke aanduiding voor inhoud 2"/>
          <p:cNvSpPr>
            <a:spLocks noGrp="1"/>
          </p:cNvSpPr>
          <p:nvPr>
            <p:ph idx="1"/>
          </p:nvPr>
        </p:nvSpPr>
        <p:spPr>
          <a:xfrm>
            <a:off x="838199" y="1825625"/>
            <a:ext cx="10722429" cy="4801678"/>
          </a:xfrm>
        </p:spPr>
        <p:txBody>
          <a:bodyPr>
            <a:normAutofit/>
          </a:bodyPr>
          <a:lstStyle/>
          <a:p>
            <a:r>
              <a:rPr lang="nl-NL" dirty="0"/>
              <a:t>Het feit dat je er les over hebt gegeven (aanbod), wil nog niet zeggen dat de leerling het geleerd heeft (beheersing).</a:t>
            </a:r>
          </a:p>
          <a:p>
            <a:r>
              <a:rPr lang="nl-NL" dirty="0"/>
              <a:t>Informatie verzamelen t.o.v. de leerdoelen: wat weet/kan een leerling?</a:t>
            </a:r>
          </a:p>
          <a:p>
            <a:r>
              <a:rPr lang="nl-NL" dirty="0"/>
              <a:t>Verschillende vormen van informatie verzamelen, zowel informeel als formeel: discussies in de klas, vragen stellen, schriftelijke en mondelinge vormen, observaties, huiswerk etc.</a:t>
            </a:r>
          </a:p>
          <a:p>
            <a:r>
              <a:rPr lang="nl-NL" dirty="0"/>
              <a:t>Analyseren:</a:t>
            </a:r>
          </a:p>
          <a:p>
            <a:pPr lvl="1"/>
            <a:r>
              <a:rPr lang="nl-NL" dirty="0"/>
              <a:t>Sterke en zwakke punten</a:t>
            </a:r>
          </a:p>
          <a:p>
            <a:pPr lvl="1"/>
            <a:r>
              <a:rPr lang="nl-NL" dirty="0"/>
              <a:t>Van klas, groepjes, individueel</a:t>
            </a:r>
          </a:p>
          <a:p>
            <a:pPr lvl="1"/>
            <a:r>
              <a:rPr lang="nl-NL" dirty="0"/>
              <a:t>Door docent, leerling, medeleerlingen</a:t>
            </a:r>
          </a:p>
          <a:p>
            <a:pPr marL="0" indent="0">
              <a:buNone/>
            </a:pPr>
            <a:endParaRPr lang="nl-NL" dirty="0"/>
          </a:p>
        </p:txBody>
      </p:sp>
      <p:pic>
        <p:nvPicPr>
          <p:cNvPr id="5" name="Picture 4">
            <a:extLst>
              <a:ext uri="{FF2B5EF4-FFF2-40B4-BE49-F238E27FC236}">
                <a16:creationId xmlns:a16="http://schemas.microsoft.com/office/drawing/2014/main" id="{75D79C69-BEBF-4C47-B277-29478B23C8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41000" y="4767944"/>
            <a:ext cx="3640535" cy="1538254"/>
          </a:xfrm>
          <a:prstGeom prst="rect">
            <a:avLst/>
          </a:prstGeom>
        </p:spPr>
      </p:pic>
    </p:spTree>
    <p:extLst>
      <p:ext uri="{BB962C8B-B14F-4D97-AF65-F5344CB8AC3E}">
        <p14:creationId xmlns:p14="http://schemas.microsoft.com/office/powerpoint/2010/main" val="20963494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a:extLst>
              <a:ext uri="{FF2B5EF4-FFF2-40B4-BE49-F238E27FC236}">
                <a16:creationId xmlns:a16="http://schemas.microsoft.com/office/drawing/2014/main" id="{457F00E7-E752-4437-827E-5A1E88CA6DD7}"/>
              </a:ext>
            </a:extLst>
          </p:cNvPr>
          <p:cNvPicPr>
            <a:picLocks noChangeAspect="1"/>
          </p:cNvPicPr>
          <p:nvPr/>
        </p:nvPicPr>
        <p:blipFill>
          <a:blip r:embed="rId3"/>
          <a:stretch>
            <a:fillRect/>
          </a:stretch>
        </p:blipFill>
        <p:spPr>
          <a:xfrm>
            <a:off x="4714875" y="1825625"/>
            <a:ext cx="6780439" cy="3877631"/>
          </a:xfrm>
          <a:prstGeom prst="rect">
            <a:avLst/>
          </a:prstGeom>
        </p:spPr>
      </p:pic>
      <p:sp>
        <p:nvSpPr>
          <p:cNvPr id="2" name="Titel 1"/>
          <p:cNvSpPr>
            <a:spLocks noGrp="1"/>
          </p:cNvSpPr>
          <p:nvPr>
            <p:ph type="title"/>
          </p:nvPr>
        </p:nvSpPr>
        <p:spPr/>
        <p:txBody>
          <a:bodyPr>
            <a:normAutofit/>
          </a:bodyPr>
          <a:lstStyle/>
          <a:p>
            <a:r>
              <a:rPr lang="nl-NL" sz="4300" b="1" dirty="0"/>
              <a:t>Informatie verzamelen: rijke vragen stellen</a:t>
            </a:r>
          </a:p>
        </p:txBody>
      </p:sp>
      <p:sp>
        <p:nvSpPr>
          <p:cNvPr id="3" name="Tijdelijke aanduiding voor inhoud 2"/>
          <p:cNvSpPr>
            <a:spLocks noGrp="1"/>
          </p:cNvSpPr>
          <p:nvPr>
            <p:ph idx="1"/>
          </p:nvPr>
        </p:nvSpPr>
        <p:spPr>
          <a:xfrm>
            <a:off x="838200" y="1825625"/>
            <a:ext cx="3876675" cy="4801678"/>
          </a:xfrm>
        </p:spPr>
        <p:txBody>
          <a:bodyPr>
            <a:normAutofit/>
          </a:bodyPr>
          <a:lstStyle/>
          <a:p>
            <a:r>
              <a:rPr lang="nl-NL" dirty="0"/>
              <a:t>Rijke vragen stellen:</a:t>
            </a:r>
          </a:p>
          <a:p>
            <a:pPr lvl="1"/>
            <a:r>
              <a:rPr lang="nl-NL" dirty="0"/>
              <a:t>Van tevoren vragen bedenken:</a:t>
            </a:r>
          </a:p>
          <a:p>
            <a:pPr lvl="2"/>
            <a:r>
              <a:rPr lang="nl-NL" dirty="0"/>
              <a:t>Inhoud: onderliggende misconcepties</a:t>
            </a:r>
          </a:p>
          <a:p>
            <a:pPr lvl="2"/>
            <a:r>
              <a:rPr lang="nl-NL" dirty="0"/>
              <a:t>Vorm: open/gesloten</a:t>
            </a:r>
          </a:p>
          <a:p>
            <a:pPr lvl="2"/>
            <a:r>
              <a:rPr lang="nl-NL" dirty="0"/>
              <a:t>Aantal: hoeveel nodig om de benodigde informatie op te halen (</a:t>
            </a:r>
            <a:r>
              <a:rPr lang="nl-NL" dirty="0" err="1"/>
              <a:t>less</a:t>
            </a:r>
            <a:r>
              <a:rPr lang="nl-NL" dirty="0"/>
              <a:t> is more)</a:t>
            </a:r>
          </a:p>
          <a:p>
            <a:pPr lvl="1"/>
            <a:r>
              <a:rPr lang="nl-NL" dirty="0"/>
              <a:t>Geef leerlingen tijd om na te denken.</a:t>
            </a:r>
          </a:p>
        </p:txBody>
      </p:sp>
    </p:spTree>
    <p:extLst>
      <p:ext uri="{BB962C8B-B14F-4D97-AF65-F5344CB8AC3E}">
        <p14:creationId xmlns:p14="http://schemas.microsoft.com/office/powerpoint/2010/main" val="135970769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Informatie analyseren</a:t>
            </a:r>
          </a:p>
        </p:txBody>
      </p:sp>
      <p:sp>
        <p:nvSpPr>
          <p:cNvPr id="3" name="Tijdelijke aanduiding voor inhoud 2"/>
          <p:cNvSpPr>
            <a:spLocks noGrp="1"/>
          </p:cNvSpPr>
          <p:nvPr>
            <p:ph idx="1"/>
          </p:nvPr>
        </p:nvSpPr>
        <p:spPr/>
        <p:txBody>
          <a:bodyPr/>
          <a:lstStyle/>
          <a:p>
            <a:r>
              <a:rPr lang="nl-NL" dirty="0"/>
              <a:t>Bekijk twee of drie voorbeelden in duo’s</a:t>
            </a:r>
          </a:p>
          <a:p>
            <a:pPr lvl="1"/>
            <a:r>
              <a:rPr lang="nl-NL" dirty="0">
                <a:hlinkClick r:id="rId3"/>
              </a:rPr>
              <a:t>Voorbeeld 1</a:t>
            </a:r>
            <a:r>
              <a:rPr lang="nl-NL" dirty="0"/>
              <a:t>. Rekenen met vlakke figuren bij wiskunde</a:t>
            </a:r>
          </a:p>
          <a:p>
            <a:pPr marL="685800" lvl="2">
              <a:spcBef>
                <a:spcPts val="1000"/>
              </a:spcBef>
            </a:pPr>
            <a:r>
              <a:rPr lang="nl-NL" sz="2400" dirty="0">
                <a:hlinkClick r:id="rId4"/>
              </a:rPr>
              <a:t>Voorbeeld 2</a:t>
            </a:r>
            <a:r>
              <a:rPr lang="nl-NL" sz="2400" dirty="0"/>
              <a:t>. Gebeurtenissen chronologisch ordenen bij geschiedenis</a:t>
            </a:r>
          </a:p>
          <a:p>
            <a:pPr marL="685800" lvl="2">
              <a:spcBef>
                <a:spcPts val="1000"/>
              </a:spcBef>
            </a:pPr>
            <a:r>
              <a:rPr lang="nl-NL" sz="2400" dirty="0">
                <a:hlinkClick r:id="rId5"/>
              </a:rPr>
              <a:t>Voorbeeld 3</a:t>
            </a:r>
            <a:r>
              <a:rPr lang="nl-NL" sz="2400" dirty="0"/>
              <a:t>. Aan de slag met gassen en deeltjes bij natuurkunde </a:t>
            </a:r>
          </a:p>
          <a:p>
            <a:pPr marL="685800" lvl="2">
              <a:spcBef>
                <a:spcPts val="1000"/>
              </a:spcBef>
            </a:pPr>
            <a:endParaRPr lang="nl-NL" sz="2400" dirty="0"/>
          </a:p>
          <a:p>
            <a:pPr marL="228600" lvl="1">
              <a:spcBef>
                <a:spcPts val="1000"/>
              </a:spcBef>
            </a:pPr>
            <a:r>
              <a:rPr lang="nl-NL" sz="2800" dirty="0"/>
              <a:t>Ga met elkaar na: </a:t>
            </a:r>
          </a:p>
          <a:p>
            <a:pPr marL="685800" lvl="2">
              <a:spcBef>
                <a:spcPts val="1000"/>
              </a:spcBef>
            </a:pPr>
            <a:r>
              <a:rPr lang="nl-NL" sz="2400" dirty="0"/>
              <a:t>In hoeverre past de wijze van informatie verzamelen bij het leerdoel?</a:t>
            </a:r>
          </a:p>
          <a:p>
            <a:pPr marL="685800" lvl="2">
              <a:spcBef>
                <a:spcPts val="1000"/>
              </a:spcBef>
            </a:pPr>
            <a:r>
              <a:rPr lang="nl-NL" sz="2400" dirty="0"/>
              <a:t>In hoeverre worden leerlingen actief betrokken bij het verzamelen en analyseren van informatie?</a:t>
            </a:r>
          </a:p>
          <a:p>
            <a:pPr marL="228600" lvl="1">
              <a:spcBef>
                <a:spcPts val="1000"/>
              </a:spcBef>
            </a:pPr>
            <a:endParaRPr lang="nl-NL" sz="2800" dirty="0"/>
          </a:p>
        </p:txBody>
      </p:sp>
    </p:spTree>
    <p:extLst>
      <p:ext uri="{BB962C8B-B14F-4D97-AF65-F5344CB8AC3E}">
        <p14:creationId xmlns:p14="http://schemas.microsoft.com/office/powerpoint/2010/main" val="385833462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Technieken voor informatie verzamelen over leren: een voorbeeld</a:t>
            </a:r>
          </a:p>
        </p:txBody>
      </p:sp>
      <p:sp>
        <p:nvSpPr>
          <p:cNvPr id="3" name="Tijdelijke aanduiding voor inhoud 2"/>
          <p:cNvSpPr>
            <a:spLocks noGrp="1"/>
          </p:cNvSpPr>
          <p:nvPr>
            <p:ph idx="1"/>
          </p:nvPr>
        </p:nvSpPr>
        <p:spPr/>
        <p:txBody>
          <a:bodyPr/>
          <a:lstStyle/>
          <a:p>
            <a:r>
              <a:rPr lang="nl-NL" dirty="0"/>
              <a:t>In groepen van 3 tot 4 studenten.</a:t>
            </a:r>
          </a:p>
          <a:p>
            <a:r>
              <a:rPr lang="nl-NL" dirty="0"/>
              <a:t>Bedenk hoe je in de les met formele en informele </a:t>
            </a:r>
            <a:r>
              <a:rPr lang="nl-NL" dirty="0" err="1"/>
              <a:t>toetsactiviteiten</a:t>
            </a:r>
            <a:r>
              <a:rPr lang="nl-NL" dirty="0"/>
              <a:t> informatie kunt verzamelen over het leren van alle leerlingen, passend bij de leerdoelen.</a:t>
            </a:r>
          </a:p>
          <a:p>
            <a:endParaRPr lang="nl-NL" dirty="0"/>
          </a:p>
          <a:p>
            <a:r>
              <a:rPr lang="nl-NL" dirty="0"/>
              <a:t>Een voorbeeld:</a:t>
            </a:r>
          </a:p>
          <a:p>
            <a:pPr lvl="1"/>
            <a:r>
              <a:rPr lang="nl-NL" dirty="0">
                <a:hlinkClick r:id="rId3"/>
              </a:rPr>
              <a:t>Lollypop sticks Dylan </a:t>
            </a:r>
            <a:r>
              <a:rPr lang="nl-NL" dirty="0" err="1">
                <a:hlinkClick r:id="rId3"/>
              </a:rPr>
              <a:t>Wiliam</a:t>
            </a:r>
            <a:endParaRPr lang="nl-NL" dirty="0"/>
          </a:p>
          <a:p>
            <a:pPr lvl="1"/>
            <a:r>
              <a:rPr lang="nl-NL" dirty="0"/>
              <a:t>Nog meer voorbeelden van werkvormen: </a:t>
            </a:r>
            <a:r>
              <a:rPr lang="nl-NL" dirty="0">
                <a:hlinkClick r:id="rId4"/>
              </a:rPr>
              <a:t>19 werkvormen</a:t>
            </a:r>
            <a:endParaRPr lang="nl-NL" dirty="0"/>
          </a:p>
          <a:p>
            <a:pPr lvl="1"/>
            <a:r>
              <a:rPr lang="nl-NL" dirty="0"/>
              <a:t>Digitale tools om kennis te toetsen: </a:t>
            </a:r>
            <a:r>
              <a:rPr lang="nl-NL" dirty="0">
                <a:hlinkClick r:id="rId5"/>
              </a:rPr>
              <a:t>lijst n.a.v. onderzoek </a:t>
            </a:r>
            <a:r>
              <a:rPr lang="nl-NL" dirty="0" err="1">
                <a:hlinkClick r:id="rId5"/>
              </a:rPr>
              <a:t>Fontys</a:t>
            </a:r>
            <a:r>
              <a:rPr lang="nl-NL" dirty="0">
                <a:hlinkClick r:id="rId5"/>
              </a:rPr>
              <a:t>  </a:t>
            </a:r>
            <a:endParaRPr lang="nl-NL" dirty="0"/>
          </a:p>
        </p:txBody>
      </p:sp>
    </p:spTree>
    <p:extLst>
      <p:ext uri="{BB962C8B-B14F-4D97-AF65-F5344CB8AC3E}">
        <p14:creationId xmlns:p14="http://schemas.microsoft.com/office/powerpoint/2010/main" val="2028804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Deel 1 Toetsen</a:t>
            </a:r>
          </a:p>
        </p:txBody>
      </p:sp>
      <p:pic>
        <p:nvPicPr>
          <p:cNvPr id="4" name="Tijdelijke aanduiding voor inhoud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83202" y="1235676"/>
            <a:ext cx="10054468" cy="5622324"/>
          </a:xfrm>
        </p:spPr>
      </p:pic>
      <p:sp>
        <p:nvSpPr>
          <p:cNvPr id="8" name="Tekstvak 7"/>
          <p:cNvSpPr txBox="1"/>
          <p:nvPr/>
        </p:nvSpPr>
        <p:spPr>
          <a:xfrm>
            <a:off x="7395446" y="5074507"/>
            <a:ext cx="3822357" cy="800219"/>
          </a:xfrm>
          <a:prstGeom prst="rect">
            <a:avLst/>
          </a:prstGeom>
          <a:noFill/>
        </p:spPr>
        <p:txBody>
          <a:bodyPr wrap="square" rtlCol="0">
            <a:spAutoFit/>
          </a:bodyPr>
          <a:lstStyle/>
          <a:p>
            <a:r>
              <a:rPr lang="nl-NL" sz="2800" dirty="0"/>
              <a:t>Uit:		Top 10 2013</a:t>
            </a:r>
          </a:p>
          <a:p>
            <a:endParaRPr lang="nl-NL" dirty="0"/>
          </a:p>
        </p:txBody>
      </p:sp>
      <p:pic>
        <p:nvPicPr>
          <p:cNvPr id="9" name="Afbeelding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63698" y="4916002"/>
            <a:ext cx="966163" cy="958724"/>
          </a:xfrm>
          <a:prstGeom prst="rect">
            <a:avLst/>
          </a:prstGeom>
        </p:spPr>
      </p:pic>
    </p:spTree>
    <p:extLst>
      <p:ext uri="{BB962C8B-B14F-4D97-AF65-F5344CB8AC3E}">
        <p14:creationId xmlns:p14="http://schemas.microsoft.com/office/powerpoint/2010/main" val="13912899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(4) Communiceren over resultaten naar en met leerlingen</a:t>
            </a:r>
          </a:p>
        </p:txBody>
      </p:sp>
      <p:sp>
        <p:nvSpPr>
          <p:cNvPr id="3" name="Tijdelijke aanduiding voor inhoud 2"/>
          <p:cNvSpPr>
            <a:spLocks noGrp="1"/>
          </p:cNvSpPr>
          <p:nvPr>
            <p:ph idx="1"/>
          </p:nvPr>
        </p:nvSpPr>
        <p:spPr/>
        <p:txBody>
          <a:bodyPr>
            <a:normAutofit fontScale="85000" lnSpcReduction="20000"/>
          </a:bodyPr>
          <a:lstStyle/>
          <a:p>
            <a:r>
              <a:rPr lang="nl-NL" dirty="0"/>
              <a:t>Het geven van doelgerichte feedback over de voortgang van het leren.</a:t>
            </a:r>
          </a:p>
          <a:p>
            <a:pPr lvl="1"/>
            <a:r>
              <a:rPr lang="en-US" dirty="0" err="1"/>
              <a:t>Geef</a:t>
            </a:r>
            <a:r>
              <a:rPr lang="en-US" dirty="0"/>
              <a:t> feedback op </a:t>
            </a:r>
            <a:r>
              <a:rPr lang="en-US" dirty="0" err="1"/>
              <a:t>leerdoelen</a:t>
            </a:r>
            <a:r>
              <a:rPr lang="en-US" dirty="0"/>
              <a:t> </a:t>
            </a:r>
            <a:r>
              <a:rPr lang="en-US" dirty="0" err="1"/>
              <a:t>en</a:t>
            </a:r>
            <a:r>
              <a:rPr lang="en-US" dirty="0"/>
              <a:t> </a:t>
            </a:r>
            <a:r>
              <a:rPr lang="en-US" dirty="0" err="1"/>
              <a:t>succescriteria</a:t>
            </a:r>
            <a:endParaRPr lang="nl-NL" dirty="0"/>
          </a:p>
          <a:p>
            <a:r>
              <a:rPr lang="nl-NL" dirty="0"/>
              <a:t>Feedback moet kunnen landen: </a:t>
            </a:r>
          </a:p>
          <a:p>
            <a:pPr lvl="1"/>
            <a:r>
              <a:rPr lang="nl-NL" dirty="0"/>
              <a:t>Is er een vervolgactiviteit?</a:t>
            </a:r>
          </a:p>
          <a:p>
            <a:pPr lvl="1"/>
            <a:r>
              <a:rPr lang="en-US" dirty="0" err="1"/>
              <a:t>Belang</a:t>
            </a:r>
            <a:r>
              <a:rPr lang="en-US" dirty="0"/>
              <a:t> van de feedback </a:t>
            </a:r>
            <a:r>
              <a:rPr lang="en-US" dirty="0" err="1"/>
              <a:t>dialoog</a:t>
            </a:r>
            <a:endParaRPr lang="nl-NL" dirty="0"/>
          </a:p>
          <a:p>
            <a:r>
              <a:rPr lang="nl-NL" dirty="0"/>
              <a:t>Feedback op vier niveaus:</a:t>
            </a:r>
          </a:p>
          <a:p>
            <a:pPr lvl="1"/>
            <a:r>
              <a:rPr lang="nl-NL" dirty="0" err="1"/>
              <a:t>Leerlingniveau</a:t>
            </a:r>
            <a:endParaRPr lang="nl-NL" dirty="0"/>
          </a:p>
          <a:p>
            <a:pPr lvl="1"/>
            <a:r>
              <a:rPr lang="nl-NL" dirty="0"/>
              <a:t>Productniveau</a:t>
            </a:r>
          </a:p>
          <a:p>
            <a:pPr lvl="1"/>
            <a:r>
              <a:rPr lang="nl-NL" dirty="0"/>
              <a:t>Procesniveau</a:t>
            </a:r>
          </a:p>
          <a:p>
            <a:pPr lvl="1"/>
            <a:r>
              <a:rPr lang="nl-NL" dirty="0"/>
              <a:t>Zelfregulatieniveau</a:t>
            </a:r>
          </a:p>
          <a:p>
            <a:pPr marL="457200" lvl="1" indent="0">
              <a:buNone/>
            </a:pPr>
            <a:endParaRPr lang="nl-NL" dirty="0"/>
          </a:p>
          <a:p>
            <a:pPr marL="457200" lvl="1" indent="0">
              <a:buNone/>
            </a:pPr>
            <a:endParaRPr lang="nl-NL" dirty="0"/>
          </a:p>
          <a:p>
            <a:pPr marL="0" lvl="1" indent="0">
              <a:buNone/>
            </a:pPr>
            <a:r>
              <a:rPr lang="nl-NL" dirty="0"/>
              <a:t>Voor meer informatie over feedback: </a:t>
            </a:r>
            <a:r>
              <a:rPr lang="nl-NL" dirty="0" err="1"/>
              <a:t>Hattie</a:t>
            </a:r>
            <a:r>
              <a:rPr lang="nl-NL" dirty="0"/>
              <a:t> &amp; </a:t>
            </a:r>
            <a:r>
              <a:rPr lang="nl-NL" dirty="0" err="1"/>
              <a:t>Timperley</a:t>
            </a:r>
            <a:r>
              <a:rPr lang="nl-NL" dirty="0"/>
              <a:t>, 2007.</a:t>
            </a:r>
            <a:br>
              <a:rPr lang="nl-NL" dirty="0"/>
            </a:br>
            <a:r>
              <a:rPr lang="nl-NL" dirty="0"/>
              <a:t>Animatie: </a:t>
            </a:r>
            <a:r>
              <a:rPr lang="nl-NL" dirty="0">
                <a:hlinkClick r:id="rId3"/>
              </a:rPr>
              <a:t>The power of feedback</a:t>
            </a:r>
            <a:r>
              <a:rPr lang="nl-NL" dirty="0"/>
              <a:t>.</a:t>
            </a:r>
          </a:p>
          <a:p>
            <a:pPr marL="457200" lvl="1" indent="0">
              <a:buNone/>
            </a:pPr>
            <a:endParaRPr lang="nl-NL" dirty="0"/>
          </a:p>
          <a:p>
            <a:pPr marL="0" indent="0">
              <a:buNone/>
            </a:pPr>
            <a:endParaRPr lang="nl-NL" dirty="0"/>
          </a:p>
        </p:txBody>
      </p:sp>
    </p:spTree>
    <p:extLst>
      <p:ext uri="{BB962C8B-B14F-4D97-AF65-F5344CB8AC3E}">
        <p14:creationId xmlns:p14="http://schemas.microsoft.com/office/powerpoint/2010/main" val="254742039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(4) Communiceren over resultaten en passende vervolgacties (vervolg)</a:t>
            </a:r>
          </a:p>
        </p:txBody>
      </p:sp>
      <p:sp>
        <p:nvSpPr>
          <p:cNvPr id="3" name="Tijdelijke aanduiding voor inhoud 2"/>
          <p:cNvSpPr>
            <a:spLocks noGrp="1"/>
          </p:cNvSpPr>
          <p:nvPr>
            <p:ph idx="1"/>
          </p:nvPr>
        </p:nvSpPr>
        <p:spPr/>
        <p:txBody>
          <a:bodyPr>
            <a:normAutofit lnSpcReduction="10000"/>
          </a:bodyPr>
          <a:lstStyle/>
          <a:p>
            <a:r>
              <a:rPr lang="nl-NL" dirty="0"/>
              <a:t>Feedback moet:</a:t>
            </a:r>
          </a:p>
          <a:p>
            <a:pPr lvl="1"/>
            <a:r>
              <a:rPr lang="nl-NL" dirty="0"/>
              <a:t>Gericht op leerdoelen en succescriteria.</a:t>
            </a:r>
          </a:p>
          <a:p>
            <a:pPr lvl="1"/>
            <a:r>
              <a:rPr lang="nl-NL" dirty="0"/>
              <a:t>Behapbaar zijn: </a:t>
            </a:r>
            <a:r>
              <a:rPr lang="nl-NL" dirty="0" err="1"/>
              <a:t>less</a:t>
            </a:r>
            <a:r>
              <a:rPr lang="nl-NL" dirty="0"/>
              <a:t> is more. </a:t>
            </a:r>
          </a:p>
          <a:p>
            <a:pPr lvl="1"/>
            <a:r>
              <a:rPr lang="nl-NL" dirty="0"/>
              <a:t>Stimuleren tot nadenken (over aanpak, prestaties en leren);</a:t>
            </a:r>
          </a:p>
          <a:p>
            <a:pPr lvl="1"/>
            <a:r>
              <a:rPr lang="nl-NL" dirty="0"/>
              <a:t>Informatie bevatten over de huidige én de gewenste situatie;</a:t>
            </a:r>
          </a:p>
          <a:p>
            <a:pPr lvl="1"/>
            <a:r>
              <a:rPr lang="nl-NL" dirty="0"/>
              <a:t>Informatie bevatten over hoe naar de gewenste situatie te komen;</a:t>
            </a:r>
          </a:p>
          <a:p>
            <a:pPr lvl="1"/>
            <a:r>
              <a:rPr lang="nl-NL" dirty="0"/>
              <a:t>Niet de oplossing geven maar leerlingen de tijd en kans geven zelf het wat/hoe van de oplossing te bedenken;</a:t>
            </a:r>
          </a:p>
          <a:p>
            <a:pPr lvl="1"/>
            <a:r>
              <a:rPr lang="nl-NL" dirty="0"/>
              <a:t>Altijd tot een vervolgactie leiden z.s.m. na de feedback.</a:t>
            </a:r>
          </a:p>
          <a:p>
            <a:pPr lvl="1"/>
            <a:endParaRPr lang="nl-NL" dirty="0"/>
          </a:p>
          <a:p>
            <a:pPr marL="457200" lvl="1" indent="0">
              <a:buNone/>
            </a:pPr>
            <a:r>
              <a:rPr lang="nl-NL" dirty="0"/>
              <a:t>Voor meer informatie over feedback: </a:t>
            </a:r>
            <a:r>
              <a:rPr lang="nl-NL" dirty="0" err="1"/>
              <a:t>Hattie</a:t>
            </a:r>
            <a:r>
              <a:rPr lang="nl-NL" dirty="0"/>
              <a:t> &amp; </a:t>
            </a:r>
            <a:r>
              <a:rPr lang="nl-NL" dirty="0" err="1"/>
              <a:t>Timperley</a:t>
            </a:r>
            <a:r>
              <a:rPr lang="nl-NL" dirty="0"/>
              <a:t>, 2007.</a:t>
            </a:r>
          </a:p>
          <a:p>
            <a:pPr marL="457200" lvl="1" indent="0">
              <a:buNone/>
            </a:pPr>
            <a:r>
              <a:rPr lang="nl-NL" dirty="0"/>
              <a:t>Animatie: </a:t>
            </a:r>
            <a:r>
              <a:rPr lang="nl-NL" dirty="0">
                <a:hlinkClick r:id="rId3"/>
              </a:rPr>
              <a:t>The power of feedback</a:t>
            </a:r>
            <a:r>
              <a:rPr lang="nl-NL" dirty="0"/>
              <a:t>.</a:t>
            </a:r>
          </a:p>
        </p:txBody>
      </p:sp>
    </p:spTree>
    <p:extLst>
      <p:ext uri="{BB962C8B-B14F-4D97-AF65-F5344CB8AC3E}">
        <p14:creationId xmlns:p14="http://schemas.microsoft.com/office/powerpoint/2010/main" val="34050102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1EC2C-DE09-46D9-B852-1760DCE88187}"/>
              </a:ext>
            </a:extLst>
          </p:cNvPr>
          <p:cNvSpPr>
            <a:spLocks noGrp="1"/>
          </p:cNvSpPr>
          <p:nvPr>
            <p:ph type="title"/>
          </p:nvPr>
        </p:nvSpPr>
        <p:spPr/>
        <p:txBody>
          <a:bodyPr/>
          <a:lstStyle/>
          <a:p>
            <a:r>
              <a:rPr lang="en-US" b="1" dirty="0"/>
              <a:t>(5) </a:t>
            </a:r>
            <a:r>
              <a:rPr lang="en-US" b="1" dirty="0" err="1"/>
              <a:t>Vervolgacties</a:t>
            </a:r>
            <a:r>
              <a:rPr lang="en-US" b="1" dirty="0"/>
              <a:t> </a:t>
            </a:r>
            <a:endParaRPr lang="nl-NL" b="1" dirty="0"/>
          </a:p>
        </p:txBody>
      </p:sp>
      <p:sp>
        <p:nvSpPr>
          <p:cNvPr id="3" name="Content Placeholder 2">
            <a:extLst>
              <a:ext uri="{FF2B5EF4-FFF2-40B4-BE49-F238E27FC236}">
                <a16:creationId xmlns:a16="http://schemas.microsoft.com/office/drawing/2014/main" id="{1634FCA3-89FA-4B7E-986C-25D032078EE1}"/>
              </a:ext>
            </a:extLst>
          </p:cNvPr>
          <p:cNvSpPr>
            <a:spLocks noGrp="1"/>
          </p:cNvSpPr>
          <p:nvPr>
            <p:ph idx="1"/>
          </p:nvPr>
        </p:nvSpPr>
        <p:spPr>
          <a:xfrm>
            <a:off x="745068" y="1690689"/>
            <a:ext cx="10724444" cy="4552068"/>
          </a:xfrm>
        </p:spPr>
        <p:txBody>
          <a:bodyPr>
            <a:normAutofit fontScale="92500" lnSpcReduction="10000"/>
          </a:bodyPr>
          <a:lstStyle/>
          <a:p>
            <a:pPr marL="0" indent="0">
              <a:buNone/>
            </a:pPr>
            <a:r>
              <a:rPr lang="en-US" dirty="0"/>
              <a:t>Het </a:t>
            </a:r>
            <a:r>
              <a:rPr lang="en-US" dirty="0" err="1"/>
              <a:t>geven</a:t>
            </a:r>
            <a:r>
              <a:rPr lang="en-US" dirty="0"/>
              <a:t> van </a:t>
            </a:r>
            <a:r>
              <a:rPr lang="en-US" dirty="0" err="1"/>
              <a:t>een</a:t>
            </a:r>
            <a:r>
              <a:rPr lang="en-US" dirty="0"/>
              <a:t> concrete tip is </a:t>
            </a:r>
            <a:r>
              <a:rPr lang="en-US" dirty="0" err="1"/>
              <a:t>nog</a:t>
            </a:r>
            <a:r>
              <a:rPr lang="en-US" dirty="0"/>
              <a:t> </a:t>
            </a:r>
            <a:r>
              <a:rPr lang="en-US" dirty="0" err="1"/>
              <a:t>geen</a:t>
            </a:r>
            <a:r>
              <a:rPr lang="en-US" dirty="0"/>
              <a:t> </a:t>
            </a:r>
            <a:r>
              <a:rPr lang="en-US" dirty="0" err="1"/>
              <a:t>vervolgactie</a:t>
            </a:r>
            <a:endParaRPr lang="en-US" dirty="0"/>
          </a:p>
          <a:p>
            <a:pPr marL="0" indent="0">
              <a:buNone/>
            </a:pPr>
            <a:r>
              <a:rPr lang="en-US" sz="2400" i="1" dirty="0"/>
              <a:t>“</a:t>
            </a:r>
            <a:r>
              <a:rPr lang="en-US" sz="2400" i="1" dirty="0" err="1"/>
              <a:t>Probeer</a:t>
            </a:r>
            <a:r>
              <a:rPr lang="en-US" sz="2400" i="1" dirty="0"/>
              <a:t> de </a:t>
            </a:r>
            <a:r>
              <a:rPr lang="en-US" sz="2400" i="1" dirty="0" err="1"/>
              <a:t>volgende</a:t>
            </a:r>
            <a:r>
              <a:rPr lang="en-US" sz="2400" i="1" dirty="0"/>
              <a:t> </a:t>
            </a:r>
            <a:r>
              <a:rPr lang="en-US" sz="2400" i="1" dirty="0" err="1"/>
              <a:t>keer</a:t>
            </a:r>
            <a:r>
              <a:rPr lang="en-US" sz="2400" i="1" dirty="0"/>
              <a:t> je </a:t>
            </a:r>
            <a:r>
              <a:rPr lang="en-US" sz="2400" i="1" dirty="0" err="1"/>
              <a:t>mening</a:t>
            </a:r>
            <a:r>
              <a:rPr lang="en-US" sz="2400" i="1" dirty="0"/>
              <a:t> wat </a:t>
            </a:r>
            <a:r>
              <a:rPr lang="en-US" sz="2400" i="1" dirty="0" err="1"/>
              <a:t>beter</a:t>
            </a:r>
            <a:r>
              <a:rPr lang="en-US" sz="2400" i="1" dirty="0"/>
              <a:t> </a:t>
            </a:r>
            <a:r>
              <a:rPr lang="en-US" sz="2400" i="1" dirty="0" err="1"/>
              <a:t>te</a:t>
            </a:r>
            <a:r>
              <a:rPr lang="en-US" sz="2400" i="1" dirty="0"/>
              <a:t> </a:t>
            </a:r>
            <a:r>
              <a:rPr lang="en-US" sz="2400" i="1" dirty="0" err="1"/>
              <a:t>onderbouwen</a:t>
            </a:r>
            <a:r>
              <a:rPr lang="en-US" sz="2400" i="1" dirty="0"/>
              <a:t>.” </a:t>
            </a:r>
          </a:p>
          <a:p>
            <a:pPr marL="0" indent="0">
              <a:buNone/>
            </a:pPr>
            <a:endParaRPr lang="en-US" sz="2200" dirty="0"/>
          </a:p>
          <a:p>
            <a:pPr marL="0" indent="0">
              <a:buNone/>
            </a:pPr>
            <a:r>
              <a:rPr lang="en-US" dirty="0" err="1"/>
              <a:t>Zonder</a:t>
            </a:r>
            <a:r>
              <a:rPr lang="en-US" dirty="0"/>
              <a:t> </a:t>
            </a:r>
            <a:r>
              <a:rPr lang="en-US" dirty="0" err="1"/>
              <a:t>vervolgactie</a:t>
            </a:r>
            <a:r>
              <a:rPr lang="en-US" dirty="0"/>
              <a:t> is het </a:t>
            </a:r>
            <a:r>
              <a:rPr lang="en-US" dirty="0" err="1"/>
              <a:t>doorlopen</a:t>
            </a:r>
            <a:r>
              <a:rPr lang="en-US" dirty="0"/>
              <a:t> van de FE-</a:t>
            </a:r>
            <a:r>
              <a:rPr lang="en-US" dirty="0" err="1"/>
              <a:t>cyclus</a:t>
            </a:r>
            <a:r>
              <a:rPr lang="en-US" dirty="0"/>
              <a:t> ‘</a:t>
            </a:r>
            <a:r>
              <a:rPr lang="en-US" dirty="0" err="1"/>
              <a:t>nutteloos</a:t>
            </a:r>
            <a:r>
              <a:rPr lang="en-US" dirty="0"/>
              <a:t>’: </a:t>
            </a:r>
            <a:r>
              <a:rPr lang="en-US" dirty="0" err="1"/>
              <a:t>geen</a:t>
            </a:r>
            <a:r>
              <a:rPr lang="en-US" dirty="0"/>
              <a:t> </a:t>
            </a:r>
            <a:r>
              <a:rPr lang="en-US" dirty="0" err="1"/>
              <a:t>ontwikkeling</a:t>
            </a:r>
            <a:endParaRPr lang="en-US" dirty="0"/>
          </a:p>
          <a:p>
            <a:r>
              <a:rPr lang="en-US" dirty="0"/>
              <a:t>Met </a:t>
            </a:r>
            <a:r>
              <a:rPr lang="en-US" dirty="0" err="1"/>
              <a:t>elkaar</a:t>
            </a:r>
            <a:r>
              <a:rPr lang="en-US" dirty="0"/>
              <a:t> in </a:t>
            </a:r>
            <a:r>
              <a:rPr lang="en-US" dirty="0" err="1"/>
              <a:t>gesprek</a:t>
            </a:r>
            <a:r>
              <a:rPr lang="en-US" dirty="0"/>
              <a:t> over wat </a:t>
            </a:r>
            <a:r>
              <a:rPr lang="en-US" dirty="0" err="1"/>
              <a:t>gepaste</a:t>
            </a:r>
            <a:r>
              <a:rPr lang="en-US" dirty="0"/>
              <a:t> </a:t>
            </a:r>
            <a:r>
              <a:rPr lang="en-US" dirty="0" err="1"/>
              <a:t>vervolgacties</a:t>
            </a:r>
            <a:r>
              <a:rPr lang="en-US" dirty="0"/>
              <a:t> </a:t>
            </a:r>
            <a:r>
              <a:rPr lang="en-US" dirty="0" err="1"/>
              <a:t>zijn</a:t>
            </a:r>
            <a:endParaRPr lang="en-US" dirty="0"/>
          </a:p>
          <a:p>
            <a:pPr marL="0" indent="0">
              <a:buNone/>
            </a:pPr>
            <a:endParaRPr lang="en-US" sz="2200" dirty="0"/>
          </a:p>
          <a:p>
            <a:pPr marL="0" indent="0">
              <a:buNone/>
            </a:pPr>
            <a:r>
              <a:rPr lang="en-US" dirty="0" err="1"/>
              <a:t>Vervolgactie</a:t>
            </a:r>
            <a:r>
              <a:rPr lang="en-US" dirty="0"/>
              <a:t> door </a:t>
            </a:r>
            <a:r>
              <a:rPr lang="en-US" dirty="0" err="1"/>
              <a:t>leerling</a:t>
            </a:r>
            <a:r>
              <a:rPr lang="en-US" dirty="0"/>
              <a:t> </a:t>
            </a:r>
            <a:r>
              <a:rPr lang="en-US" dirty="0" err="1"/>
              <a:t>en</a:t>
            </a:r>
            <a:r>
              <a:rPr lang="en-US" dirty="0"/>
              <a:t>/of </a:t>
            </a:r>
            <a:r>
              <a:rPr lang="en-US" dirty="0" err="1"/>
              <a:t>leraar</a:t>
            </a:r>
            <a:r>
              <a:rPr lang="en-US" dirty="0"/>
              <a:t>:</a:t>
            </a:r>
          </a:p>
          <a:p>
            <a:r>
              <a:rPr lang="en-US" dirty="0" err="1"/>
              <a:t>Welke</a:t>
            </a:r>
            <a:r>
              <a:rPr lang="en-US" dirty="0"/>
              <a:t> concrete </a:t>
            </a:r>
            <a:r>
              <a:rPr lang="en-US" dirty="0" err="1"/>
              <a:t>actie</a:t>
            </a:r>
            <a:r>
              <a:rPr lang="en-US" dirty="0"/>
              <a:t> </a:t>
            </a:r>
            <a:r>
              <a:rPr lang="en-US" dirty="0" err="1"/>
              <a:t>kan</a:t>
            </a:r>
            <a:r>
              <a:rPr lang="en-US" dirty="0"/>
              <a:t> de </a:t>
            </a:r>
            <a:r>
              <a:rPr lang="en-US" i="1" dirty="0" err="1"/>
              <a:t>leerling</a:t>
            </a:r>
            <a:r>
              <a:rPr lang="en-US" dirty="0"/>
              <a:t> </a:t>
            </a:r>
            <a:r>
              <a:rPr lang="en-US" dirty="0" err="1"/>
              <a:t>ondernemen</a:t>
            </a:r>
            <a:r>
              <a:rPr lang="en-US" dirty="0"/>
              <a:t> </a:t>
            </a:r>
            <a:r>
              <a:rPr lang="en-US" dirty="0" err="1"/>
              <a:t>en</a:t>
            </a:r>
            <a:r>
              <a:rPr lang="en-US" dirty="0"/>
              <a:t> hoe </a:t>
            </a:r>
            <a:r>
              <a:rPr lang="en-US" dirty="0" err="1"/>
              <a:t>kan</a:t>
            </a:r>
            <a:r>
              <a:rPr lang="en-US" dirty="0"/>
              <a:t> </a:t>
            </a:r>
            <a:r>
              <a:rPr lang="en-US" dirty="0" err="1"/>
              <a:t>hij</a:t>
            </a:r>
            <a:r>
              <a:rPr lang="en-US" dirty="0"/>
              <a:t> </a:t>
            </a:r>
            <a:r>
              <a:rPr lang="en-US" dirty="0" err="1"/>
              <a:t>dat</a:t>
            </a:r>
            <a:r>
              <a:rPr lang="en-US" dirty="0"/>
              <a:t> </a:t>
            </a:r>
            <a:r>
              <a:rPr lang="en-US" dirty="0" err="1"/>
              <a:t>aanpakken</a:t>
            </a:r>
            <a:r>
              <a:rPr lang="en-US" dirty="0"/>
              <a:t>? </a:t>
            </a:r>
          </a:p>
          <a:p>
            <a:r>
              <a:rPr lang="en-US" dirty="0" err="1"/>
              <a:t>Welke</a:t>
            </a:r>
            <a:r>
              <a:rPr lang="en-US" dirty="0"/>
              <a:t> </a:t>
            </a:r>
            <a:r>
              <a:rPr lang="en-US" dirty="0" err="1"/>
              <a:t>instructie</a:t>
            </a:r>
            <a:r>
              <a:rPr lang="en-US" dirty="0"/>
              <a:t>/</a:t>
            </a:r>
            <a:r>
              <a:rPr lang="en-US" dirty="0" err="1"/>
              <a:t>werkvorm</a:t>
            </a:r>
            <a:r>
              <a:rPr lang="en-US" dirty="0"/>
              <a:t>/</a:t>
            </a:r>
            <a:r>
              <a:rPr lang="en-US" dirty="0" err="1"/>
              <a:t>opdracht</a:t>
            </a:r>
            <a:r>
              <a:rPr lang="en-US" dirty="0"/>
              <a:t> </a:t>
            </a:r>
            <a:r>
              <a:rPr lang="en-US" dirty="0" err="1"/>
              <a:t>kan</a:t>
            </a:r>
            <a:r>
              <a:rPr lang="en-US" dirty="0"/>
              <a:t> de </a:t>
            </a:r>
            <a:r>
              <a:rPr lang="en-US" i="1" dirty="0" err="1"/>
              <a:t>leraar</a:t>
            </a:r>
            <a:r>
              <a:rPr lang="en-US" dirty="0"/>
              <a:t> </a:t>
            </a:r>
            <a:r>
              <a:rPr lang="en-US" dirty="0" err="1"/>
              <a:t>inzetten</a:t>
            </a:r>
            <a:r>
              <a:rPr lang="en-US" dirty="0"/>
              <a:t>?</a:t>
            </a:r>
          </a:p>
          <a:p>
            <a:pPr marL="0" indent="0">
              <a:buNone/>
            </a:pPr>
            <a:endParaRPr lang="en-US" dirty="0"/>
          </a:p>
        </p:txBody>
      </p:sp>
    </p:spTree>
    <p:extLst>
      <p:ext uri="{BB962C8B-B14F-4D97-AF65-F5344CB8AC3E}">
        <p14:creationId xmlns:p14="http://schemas.microsoft.com/office/powerpoint/2010/main" val="840692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Technieken voor communiceren over resultaten en passende vervolgacties</a:t>
            </a:r>
          </a:p>
        </p:txBody>
      </p:sp>
      <p:sp>
        <p:nvSpPr>
          <p:cNvPr id="3" name="Tijdelijke aanduiding voor inhoud 2"/>
          <p:cNvSpPr>
            <a:spLocks noGrp="1"/>
          </p:cNvSpPr>
          <p:nvPr>
            <p:ph idx="1"/>
          </p:nvPr>
        </p:nvSpPr>
        <p:spPr/>
        <p:txBody>
          <a:bodyPr>
            <a:normAutofit/>
          </a:bodyPr>
          <a:lstStyle/>
          <a:p>
            <a:r>
              <a:rPr lang="nl-NL" dirty="0"/>
              <a:t>Bekijk twee of drie voorbeelden in duo’s</a:t>
            </a:r>
          </a:p>
          <a:p>
            <a:pPr lvl="1"/>
            <a:r>
              <a:rPr lang="nl-NL" dirty="0">
                <a:hlinkClick r:id="rId3"/>
              </a:rPr>
              <a:t>Voorbeeld 1</a:t>
            </a:r>
            <a:r>
              <a:rPr lang="nl-NL" dirty="0"/>
              <a:t>. Een valentijnskaart schrijven bij Engels</a:t>
            </a:r>
          </a:p>
          <a:p>
            <a:pPr marL="685800" lvl="2">
              <a:spcBef>
                <a:spcPts val="1000"/>
              </a:spcBef>
            </a:pPr>
            <a:r>
              <a:rPr lang="nl-NL" sz="2400" dirty="0">
                <a:hlinkClick r:id="rId4"/>
              </a:rPr>
              <a:t>Voorbeeld 2.</a:t>
            </a:r>
            <a:r>
              <a:rPr lang="nl-NL" sz="2400" dirty="0"/>
              <a:t> Samen reflecteren op aanpak bij </a:t>
            </a:r>
            <a:r>
              <a:rPr lang="nl-NL" sz="2400" dirty="0" err="1"/>
              <a:t>Zuthpenkunde</a:t>
            </a:r>
            <a:endParaRPr lang="nl-NL" sz="2400" dirty="0"/>
          </a:p>
          <a:p>
            <a:pPr marL="685800" lvl="2">
              <a:spcBef>
                <a:spcPts val="1000"/>
              </a:spcBef>
            </a:pPr>
            <a:r>
              <a:rPr lang="nl-NL" sz="2400" dirty="0">
                <a:hlinkClick r:id="rId5"/>
              </a:rPr>
              <a:t>Voorbeeld 3</a:t>
            </a:r>
            <a:r>
              <a:rPr lang="nl-NL" sz="2400" dirty="0"/>
              <a:t>. Aquarel Op een onbewoond eiland bij tekenen </a:t>
            </a:r>
          </a:p>
          <a:p>
            <a:pPr marL="228600" lvl="1">
              <a:spcBef>
                <a:spcPts val="1000"/>
              </a:spcBef>
            </a:pPr>
            <a:r>
              <a:rPr lang="nl-NL" sz="2800" dirty="0"/>
              <a:t>Ga met elkaar na: </a:t>
            </a:r>
          </a:p>
          <a:p>
            <a:pPr marL="685800" lvl="2">
              <a:spcBef>
                <a:spcPts val="1000"/>
              </a:spcBef>
            </a:pPr>
            <a:r>
              <a:rPr lang="nl-NL" sz="2400" dirty="0"/>
              <a:t>in hoeverre fase 4 en fase 5 van elkaar te onderscheiden zijn.</a:t>
            </a:r>
          </a:p>
          <a:p>
            <a:pPr marL="685800" lvl="2">
              <a:spcBef>
                <a:spcPts val="1000"/>
              </a:spcBef>
            </a:pPr>
            <a:r>
              <a:rPr lang="nl-NL" sz="2400" dirty="0"/>
              <a:t>leerlingen actief betrokken zijn bij het communiceren over resultaten en het kiezen van passende vervolgacties</a:t>
            </a:r>
          </a:p>
          <a:p>
            <a:pPr marL="685800" lvl="2">
              <a:spcBef>
                <a:spcPts val="1000"/>
              </a:spcBef>
            </a:pPr>
            <a:r>
              <a:rPr lang="nl-NL" sz="2400" dirty="0"/>
              <a:t>In hoeverre worden leerlingen in staat gesteld om ontvangen feedback daadwerkelijk te kunnen verwerken? Wat hebben ze daarvoor nodig?</a:t>
            </a:r>
          </a:p>
        </p:txBody>
      </p:sp>
    </p:spTree>
    <p:extLst>
      <p:ext uri="{BB962C8B-B14F-4D97-AF65-F5344CB8AC3E}">
        <p14:creationId xmlns:p14="http://schemas.microsoft.com/office/powerpoint/2010/main" val="109714969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rol van leerlingen bij de vijf fasen van FE</a:t>
            </a:r>
          </a:p>
        </p:txBody>
      </p:sp>
      <p:sp>
        <p:nvSpPr>
          <p:cNvPr id="3" name="Tijdelijke aanduiding voor inhoud 2"/>
          <p:cNvSpPr>
            <a:spLocks noGrp="1"/>
          </p:cNvSpPr>
          <p:nvPr>
            <p:ph idx="1"/>
          </p:nvPr>
        </p:nvSpPr>
        <p:spPr/>
        <p:txBody>
          <a:bodyPr>
            <a:normAutofit/>
          </a:bodyPr>
          <a:lstStyle/>
          <a:p>
            <a:r>
              <a:rPr lang="nl-NL" dirty="0"/>
              <a:t>Leerlingen kunnen van elkaar leren.</a:t>
            </a:r>
          </a:p>
          <a:p>
            <a:r>
              <a:rPr lang="nl-NL" dirty="0"/>
              <a:t>Coöperatief, collaboratief leren: individuele verantwoordelijkheid is essentieel:</a:t>
            </a:r>
          </a:p>
          <a:p>
            <a:pPr lvl="1"/>
            <a:r>
              <a:rPr lang="nl-NL" dirty="0"/>
              <a:t>Iedere leerling moet zijn/haar best doen, anders slaagt de groep niet;</a:t>
            </a:r>
          </a:p>
          <a:p>
            <a:pPr lvl="1"/>
            <a:r>
              <a:rPr lang="nl-NL" dirty="0"/>
              <a:t>Het moet duidelijk zijn wat iedere leerling heeft bijgedragen;</a:t>
            </a:r>
          </a:p>
          <a:p>
            <a:pPr marL="228600" lvl="1">
              <a:spcBef>
                <a:spcPts val="1000"/>
              </a:spcBef>
            </a:pPr>
            <a:r>
              <a:rPr lang="nl-NL" sz="2800" dirty="0"/>
              <a:t>Dit zijn vaardigheden waarin leerlingen getraind moeten worden: wat zijn leerdoelen, hoe geef je feedback, hoe stel je vragen etc.</a:t>
            </a:r>
          </a:p>
        </p:txBody>
      </p:sp>
    </p:spTree>
    <p:extLst>
      <p:ext uri="{BB962C8B-B14F-4D97-AF65-F5344CB8AC3E}">
        <p14:creationId xmlns:p14="http://schemas.microsoft.com/office/powerpoint/2010/main" val="293626487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De rol van leerlingen bij de vijf fasen van FE (vervolg)</a:t>
            </a:r>
          </a:p>
        </p:txBody>
      </p:sp>
      <p:sp>
        <p:nvSpPr>
          <p:cNvPr id="3" name="Tijdelijke aanduiding voor inhoud 2"/>
          <p:cNvSpPr>
            <a:spLocks noGrp="1"/>
          </p:cNvSpPr>
          <p:nvPr>
            <p:ph idx="1"/>
          </p:nvPr>
        </p:nvSpPr>
        <p:spPr/>
        <p:txBody>
          <a:bodyPr>
            <a:normAutofit/>
          </a:bodyPr>
          <a:lstStyle/>
          <a:p>
            <a:r>
              <a:rPr lang="nl-NL" dirty="0"/>
              <a:t>Hoe kunnen leerlingen een rol bij FE spelen:</a:t>
            </a:r>
          </a:p>
          <a:p>
            <a:pPr lvl="1"/>
            <a:r>
              <a:rPr lang="nl-NL" dirty="0"/>
              <a:t>Gemeenschappelijke én persoonlijke leerdoelen formuleren </a:t>
            </a:r>
          </a:p>
          <a:p>
            <a:pPr lvl="1"/>
            <a:r>
              <a:rPr lang="nl-NL" dirty="0"/>
              <a:t>Betrokken bij het samen verhelderen/opstellen van succescriteria</a:t>
            </a:r>
          </a:p>
          <a:p>
            <a:pPr lvl="1"/>
            <a:r>
              <a:rPr lang="nl-NL" dirty="0"/>
              <a:t>Keuze in activiteiten om leren zichtbaar te maken</a:t>
            </a:r>
          </a:p>
          <a:p>
            <a:pPr lvl="1"/>
            <a:r>
              <a:rPr lang="nl-NL" dirty="0"/>
              <a:t>Peer assessment en </a:t>
            </a:r>
            <a:r>
              <a:rPr lang="nl-NL" dirty="0" err="1"/>
              <a:t>self</a:t>
            </a:r>
            <a:r>
              <a:rPr lang="nl-NL" dirty="0"/>
              <a:t> assessment</a:t>
            </a:r>
          </a:p>
          <a:p>
            <a:pPr lvl="1"/>
            <a:r>
              <a:rPr lang="nl-NL" dirty="0"/>
              <a:t>Keuze in passende vervolgacties</a:t>
            </a:r>
          </a:p>
          <a:p>
            <a:pPr lvl="1"/>
            <a:r>
              <a:rPr lang="nl-NL" dirty="0"/>
              <a:t>Eigen werk plannen en er op laten reflecteren/terugkijken (metacognitie).</a:t>
            </a:r>
          </a:p>
          <a:p>
            <a:r>
              <a:rPr lang="nl-NL" dirty="0"/>
              <a:t>En hoe nog meer?</a:t>
            </a:r>
          </a:p>
        </p:txBody>
      </p:sp>
    </p:spTree>
    <p:extLst>
      <p:ext uri="{BB962C8B-B14F-4D97-AF65-F5344CB8AC3E}">
        <p14:creationId xmlns:p14="http://schemas.microsoft.com/office/powerpoint/2010/main" val="155938042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Creëren van eigenaarschap over leren: technieken voor peer en </a:t>
            </a:r>
            <a:r>
              <a:rPr lang="nl-NL" b="1" dirty="0" err="1"/>
              <a:t>self</a:t>
            </a:r>
            <a:r>
              <a:rPr lang="nl-NL" b="1" dirty="0"/>
              <a:t> assessment</a:t>
            </a:r>
          </a:p>
        </p:txBody>
      </p:sp>
      <p:sp>
        <p:nvSpPr>
          <p:cNvPr id="3" name="Tijdelijke aanduiding voor inhoud 2"/>
          <p:cNvSpPr>
            <a:spLocks noGrp="1"/>
          </p:cNvSpPr>
          <p:nvPr>
            <p:ph idx="1"/>
          </p:nvPr>
        </p:nvSpPr>
        <p:spPr/>
        <p:txBody>
          <a:bodyPr/>
          <a:lstStyle/>
          <a:p>
            <a:r>
              <a:rPr lang="nl-NL" dirty="0"/>
              <a:t>In groepen van 3 tot 4 studenten.</a:t>
            </a:r>
          </a:p>
          <a:p>
            <a:r>
              <a:rPr lang="nl-NL" dirty="0"/>
              <a:t>Bedenk hoe je in de les peer en </a:t>
            </a:r>
            <a:r>
              <a:rPr lang="nl-NL" dirty="0" err="1"/>
              <a:t>self</a:t>
            </a:r>
            <a:r>
              <a:rPr lang="nl-NL" dirty="0"/>
              <a:t> assessment kan toepassen om het eigenaarschap over leren bij leerlingen te vergroten.</a:t>
            </a:r>
          </a:p>
          <a:p>
            <a:endParaRPr lang="nl-NL" dirty="0"/>
          </a:p>
          <a:p>
            <a:r>
              <a:rPr lang="nl-NL" dirty="0"/>
              <a:t>Een voorbeeld: </a:t>
            </a:r>
          </a:p>
          <a:p>
            <a:pPr lvl="1"/>
            <a:r>
              <a:rPr lang="nl-NL" dirty="0">
                <a:hlinkClick r:id="rId3"/>
              </a:rPr>
              <a:t>Peer </a:t>
            </a:r>
            <a:r>
              <a:rPr lang="nl-NL" dirty="0" err="1">
                <a:hlinkClick r:id="rId3"/>
              </a:rPr>
              <a:t>to</a:t>
            </a:r>
            <a:r>
              <a:rPr lang="nl-NL" dirty="0">
                <a:hlinkClick r:id="rId3"/>
              </a:rPr>
              <a:t> peer assessment: post-</a:t>
            </a:r>
            <a:r>
              <a:rPr lang="nl-NL" dirty="0" err="1">
                <a:hlinkClick r:id="rId3"/>
              </a:rPr>
              <a:t>its</a:t>
            </a:r>
            <a:r>
              <a:rPr lang="nl-NL" dirty="0"/>
              <a:t>.</a:t>
            </a:r>
          </a:p>
        </p:txBody>
      </p:sp>
    </p:spTree>
    <p:extLst>
      <p:ext uri="{BB962C8B-B14F-4D97-AF65-F5344CB8AC3E}">
        <p14:creationId xmlns:p14="http://schemas.microsoft.com/office/powerpoint/2010/main" val="6890877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Reflectie op de FE-cyclus</a:t>
            </a:r>
            <a:br>
              <a:rPr lang="nl-NL" b="1" dirty="0"/>
            </a:br>
            <a:r>
              <a:rPr lang="nl-NL" b="1" dirty="0"/>
              <a:t>(Gulikers &amp; Baartman, 2017)</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2034" y="1795807"/>
            <a:ext cx="8040809" cy="4871131"/>
          </a:xfrm>
          <a:prstGeom prst="rect">
            <a:avLst/>
          </a:prstGeom>
        </p:spPr>
      </p:pic>
      <p:sp>
        <p:nvSpPr>
          <p:cNvPr id="6" name="5-puntige ster 5"/>
          <p:cNvSpPr/>
          <p:nvPr/>
        </p:nvSpPr>
        <p:spPr>
          <a:xfrm>
            <a:off x="3916018" y="2882348"/>
            <a:ext cx="3130826" cy="2848245"/>
          </a:xfrm>
          <a:prstGeom prst="star5">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700" dirty="0"/>
              <a:t>Alle 5 in samenhang maakt FT</a:t>
            </a:r>
          </a:p>
        </p:txBody>
      </p:sp>
      <p:sp>
        <p:nvSpPr>
          <p:cNvPr id="7" name="Rectangular Callout 11"/>
          <p:cNvSpPr/>
          <p:nvPr/>
        </p:nvSpPr>
        <p:spPr>
          <a:xfrm>
            <a:off x="321461" y="1795807"/>
            <a:ext cx="1941145" cy="1562492"/>
          </a:xfrm>
          <a:prstGeom prst="wedgeRectCallout">
            <a:avLst>
              <a:gd name="adj1" fmla="val 73973"/>
              <a:gd name="adj2" fmla="val 53383"/>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Concrete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vervolgstappen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voor</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student EN docent</a:t>
            </a:r>
          </a:p>
        </p:txBody>
      </p:sp>
      <p:sp>
        <p:nvSpPr>
          <p:cNvPr id="8" name="Rectangular Callout 10"/>
          <p:cNvSpPr/>
          <p:nvPr/>
        </p:nvSpPr>
        <p:spPr>
          <a:xfrm>
            <a:off x="321461" y="4760843"/>
            <a:ext cx="1941145" cy="1478923"/>
          </a:xfrm>
          <a:prstGeom prst="wedgeRectCallout">
            <a:avLst>
              <a:gd name="adj1" fmla="val 79222"/>
              <a:gd name="adj2" fmla="val 45081"/>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Huidige</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prestatie</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koppelen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aan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doelen</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ular Callout 6"/>
          <p:cNvSpPr/>
          <p:nvPr/>
        </p:nvSpPr>
        <p:spPr>
          <a:xfrm>
            <a:off x="6877879" y="1637045"/>
            <a:ext cx="1808139" cy="1192744"/>
          </a:xfrm>
          <a:prstGeom prst="wedgeRectCallout">
            <a:avLst>
              <a:gd name="adj1" fmla="val -74108"/>
              <a:gd name="adj2" fmla="val 38849"/>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succescriteria</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ular Callout 8"/>
          <p:cNvSpPr/>
          <p:nvPr/>
        </p:nvSpPr>
        <p:spPr>
          <a:xfrm>
            <a:off x="9415452" y="2491859"/>
            <a:ext cx="2246665" cy="1403288"/>
          </a:xfrm>
          <a:prstGeom prst="wedgeRectCallout">
            <a:avLst>
              <a:gd name="adj1" fmla="val -81733"/>
              <a:gd name="adj2" fmla="val 48711"/>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Doelgericht</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reacties</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ontlokken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formeel</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informeel</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ular Callout 9"/>
          <p:cNvSpPr/>
          <p:nvPr/>
        </p:nvSpPr>
        <p:spPr>
          <a:xfrm>
            <a:off x="8862176" y="4925947"/>
            <a:ext cx="2124079" cy="1148713"/>
          </a:xfrm>
          <a:prstGeom prst="wedgeRectCallout">
            <a:avLst>
              <a:gd name="adj1" fmla="val -80430"/>
              <a:gd name="adj2" fmla="val 51392"/>
            </a:avLst>
          </a:prstGeom>
          <a:solidFill>
            <a:srgbClr val="B01513"/>
          </a:solidFill>
          <a:ln w="19050" cap="rnd" cmpd="sng" algn="ctr">
            <a:solidFill>
              <a:srgbClr val="B01513">
                <a:shade val="50000"/>
              </a:srgbClr>
            </a:solid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Expliciet</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analyseren</a:t>
            </a:r>
            <a:r>
              <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van </a:t>
            </a:r>
            <a:r>
              <a:rPr kumimoji="0" lang="en-GB" sz="20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studentreacties</a:t>
            </a:r>
            <a:endParaRPr kumimoji="0" lang="en-GB"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9896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Reflectie op de FE-cyclus</a:t>
            </a:r>
          </a:p>
        </p:txBody>
      </p:sp>
      <p:sp>
        <p:nvSpPr>
          <p:cNvPr id="3" name="Tijdelijke aanduiding voor inhoud 2"/>
          <p:cNvSpPr>
            <a:spLocks noGrp="1"/>
          </p:cNvSpPr>
          <p:nvPr>
            <p:ph idx="1"/>
          </p:nvPr>
        </p:nvSpPr>
        <p:spPr/>
        <p:txBody>
          <a:bodyPr/>
          <a:lstStyle/>
          <a:p>
            <a:r>
              <a:rPr lang="nl-NL" dirty="0"/>
              <a:t>Gulikers &amp; Baartman (2017):</a:t>
            </a:r>
          </a:p>
          <a:p>
            <a:pPr lvl="1"/>
            <a:r>
              <a:rPr lang="nl-NL" dirty="0"/>
              <a:t>5 fasen in samenhang</a:t>
            </a:r>
          </a:p>
          <a:p>
            <a:r>
              <a:rPr lang="nl-NL" dirty="0"/>
              <a:t>Is dit voldoende om formatief evalueren in de klas te gaan doen? Wat kon je gebruiken? Wat mis je? Waar wil je meer informatie over?</a:t>
            </a:r>
          </a:p>
          <a:p>
            <a:r>
              <a:rPr lang="nl-NL" dirty="0"/>
              <a:t>Bespreek in duo’s:</a:t>
            </a:r>
          </a:p>
          <a:p>
            <a:pPr lvl="1"/>
            <a:r>
              <a:rPr lang="nl-NL" dirty="0"/>
              <a:t>Wat hielp je, wat mis je?</a:t>
            </a:r>
          </a:p>
          <a:p>
            <a:pPr marL="228600" lvl="1">
              <a:spcBef>
                <a:spcPts val="1000"/>
              </a:spcBef>
            </a:pPr>
            <a:r>
              <a:rPr lang="nl-NL" sz="2800" dirty="0"/>
              <a:t>Schrijf ze op post-</a:t>
            </a:r>
            <a:r>
              <a:rPr lang="nl-NL" sz="2800" dirty="0" err="1"/>
              <a:t>it’s</a:t>
            </a:r>
            <a:r>
              <a:rPr lang="nl-NL" sz="2800" dirty="0"/>
              <a:t> en plak ze op een gezamenlijke flap.</a:t>
            </a:r>
          </a:p>
        </p:txBody>
      </p:sp>
    </p:spTree>
    <p:extLst>
      <p:ext uri="{BB962C8B-B14F-4D97-AF65-F5344CB8AC3E}">
        <p14:creationId xmlns:p14="http://schemas.microsoft.com/office/powerpoint/2010/main" val="23331355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Voeren docenten de FE-cyclus uit? Waar is de grootste winst te behalen?</a:t>
            </a:r>
          </a:p>
        </p:txBody>
      </p:sp>
      <p:sp>
        <p:nvSpPr>
          <p:cNvPr id="3" name="Tijdelijke aanduiding voor inhoud 2"/>
          <p:cNvSpPr>
            <a:spLocks noGrp="1"/>
          </p:cNvSpPr>
          <p:nvPr>
            <p:ph idx="1"/>
          </p:nvPr>
        </p:nvSpPr>
        <p:spPr/>
        <p:txBody>
          <a:bodyPr/>
          <a:lstStyle/>
          <a:p>
            <a:r>
              <a:rPr lang="nl-NL" dirty="0"/>
              <a:t>Leren werken vanuit de </a:t>
            </a:r>
            <a:r>
              <a:rPr lang="nl-NL" u="sng" dirty="0"/>
              <a:t>hele</a:t>
            </a:r>
            <a:r>
              <a:rPr lang="nl-NL" dirty="0"/>
              <a:t> FT-cyclus met alle fasen in </a:t>
            </a:r>
            <a:r>
              <a:rPr lang="nl-NL" u="sng" dirty="0"/>
              <a:t>samenhang</a:t>
            </a:r>
          </a:p>
          <a:p>
            <a:endParaRPr lang="nl-NL" dirty="0"/>
          </a:p>
          <a:p>
            <a:pPr marL="457200" lvl="1" indent="0">
              <a:buNone/>
            </a:pPr>
            <a:r>
              <a:rPr lang="nl-NL" dirty="0">
                <a:solidFill>
                  <a:srgbClr val="FF0000"/>
                </a:solidFill>
              </a:rPr>
              <a:t>Dit vonden we </a:t>
            </a:r>
          </a:p>
          <a:p>
            <a:pPr marL="457200" lvl="1" indent="0">
              <a:buNone/>
            </a:pPr>
            <a:r>
              <a:rPr lang="nl-NL" dirty="0">
                <a:solidFill>
                  <a:srgbClr val="FF0000"/>
                </a:solidFill>
              </a:rPr>
              <a:t>in geen enkele </a:t>
            </a:r>
          </a:p>
          <a:p>
            <a:pPr marL="457200" lvl="1" indent="0">
              <a:buNone/>
            </a:pPr>
            <a:r>
              <a:rPr lang="nl-NL" dirty="0">
                <a:solidFill>
                  <a:srgbClr val="FF0000"/>
                </a:solidFill>
              </a:rPr>
              <a:t>studie terug</a:t>
            </a:r>
          </a:p>
          <a:p>
            <a:endParaRPr lang="nl-NL" u="sng" dirty="0"/>
          </a:p>
        </p:txBody>
      </p:sp>
      <p:pic>
        <p:nvPicPr>
          <p:cNvPr id="4" name="Afbeelding 3"/>
          <p:cNvPicPr>
            <a:picLocks noChangeAspect="1"/>
          </p:cNvPicPr>
          <p:nvPr/>
        </p:nvPicPr>
        <p:blipFill>
          <a:blip r:embed="rId3"/>
          <a:stretch>
            <a:fillRect/>
          </a:stretch>
        </p:blipFill>
        <p:spPr>
          <a:xfrm>
            <a:off x="5402509" y="2283474"/>
            <a:ext cx="5890321" cy="4418931"/>
          </a:xfrm>
          <a:prstGeom prst="rect">
            <a:avLst/>
          </a:prstGeom>
        </p:spPr>
      </p:pic>
      <p:pic>
        <p:nvPicPr>
          <p:cNvPr id="5" name="Afbeelding 4"/>
          <p:cNvPicPr>
            <a:picLocks noChangeAspect="1"/>
          </p:cNvPicPr>
          <p:nvPr/>
        </p:nvPicPr>
        <p:blipFill>
          <a:blip r:embed="rId4"/>
          <a:stretch>
            <a:fillRect/>
          </a:stretch>
        </p:blipFill>
        <p:spPr>
          <a:xfrm>
            <a:off x="3447875" y="3433047"/>
            <a:ext cx="3025638" cy="3098326"/>
          </a:xfrm>
          <a:prstGeom prst="rect">
            <a:avLst/>
          </a:prstGeom>
        </p:spPr>
      </p:pic>
    </p:spTree>
    <p:extLst>
      <p:ext uri="{BB962C8B-B14F-4D97-AF65-F5344CB8AC3E}">
        <p14:creationId xmlns:p14="http://schemas.microsoft.com/office/powerpoint/2010/main" val="23787748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Voorkennis toetsen</a:t>
            </a:r>
          </a:p>
        </p:txBody>
      </p:sp>
      <p:sp>
        <p:nvSpPr>
          <p:cNvPr id="3" name="Tijdelijke aanduiding voor inhoud 2"/>
          <p:cNvSpPr>
            <a:spLocks noGrp="1"/>
          </p:cNvSpPr>
          <p:nvPr>
            <p:ph idx="1"/>
          </p:nvPr>
        </p:nvSpPr>
        <p:spPr/>
        <p:txBody>
          <a:bodyPr/>
          <a:lstStyle/>
          <a:p>
            <a:r>
              <a:rPr lang="nl-NL" dirty="0"/>
              <a:t>Waar denk je aan bij de term ‘toetsen’?</a:t>
            </a:r>
          </a:p>
          <a:p>
            <a:r>
              <a:rPr lang="nl-NL" dirty="0"/>
              <a:t>Ga naar </a:t>
            </a:r>
            <a:r>
              <a:rPr lang="nl-NL" dirty="0">
                <a:hlinkClick r:id="rId3"/>
              </a:rPr>
              <a:t>www.menti.com</a:t>
            </a:r>
            <a:r>
              <a:rPr lang="nl-NL" dirty="0"/>
              <a:t>.</a:t>
            </a:r>
          </a:p>
          <a:p>
            <a:r>
              <a:rPr lang="nl-NL" dirty="0"/>
              <a:t>Gebruik de code.</a:t>
            </a:r>
          </a:p>
          <a:p>
            <a:r>
              <a:rPr lang="nl-NL" dirty="0"/>
              <a:t>Vul de eerste drie woorden waar je aan denkt in.</a:t>
            </a:r>
          </a:p>
        </p:txBody>
      </p:sp>
    </p:spTree>
    <p:extLst>
      <p:ext uri="{BB962C8B-B14F-4D97-AF65-F5344CB8AC3E}">
        <p14:creationId xmlns:p14="http://schemas.microsoft.com/office/powerpoint/2010/main" val="95833472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Waar is dan behoefte aan onder docenten?</a:t>
            </a:r>
          </a:p>
        </p:txBody>
      </p:sp>
      <p:sp>
        <p:nvSpPr>
          <p:cNvPr id="3" name="Tijdelijke aanduiding voor inhoud 2"/>
          <p:cNvSpPr>
            <a:spLocks noGrp="1"/>
          </p:cNvSpPr>
          <p:nvPr>
            <p:ph idx="1"/>
          </p:nvPr>
        </p:nvSpPr>
        <p:spPr/>
        <p:txBody>
          <a:bodyPr/>
          <a:lstStyle/>
          <a:p>
            <a:r>
              <a:rPr lang="nl-NL" dirty="0"/>
              <a:t>Belangrijkste aanbevelingen t.a.v. professionalisering n.a.v. </a:t>
            </a:r>
            <a:r>
              <a:rPr lang="nl-NL" dirty="0" err="1"/>
              <a:t>Gulikers</a:t>
            </a:r>
            <a:r>
              <a:rPr lang="nl-NL" dirty="0"/>
              <a:t> &amp; Baartman (2017):</a:t>
            </a:r>
          </a:p>
          <a:p>
            <a:pPr lvl="1"/>
            <a:r>
              <a:rPr lang="nl-NL" dirty="0"/>
              <a:t>Werken vanuit de hele FE-cyclus;</a:t>
            </a:r>
          </a:p>
          <a:p>
            <a:pPr lvl="1"/>
            <a:r>
              <a:rPr lang="nl-NL" dirty="0"/>
              <a:t>Meer informele aanpakken van FT: goede vragen stellen, doorvragen, klasdiscussies met een actieve rol voor leerlingen voor peer en </a:t>
            </a:r>
            <a:r>
              <a:rPr lang="nl-NL" dirty="0" err="1"/>
              <a:t>self</a:t>
            </a:r>
            <a:r>
              <a:rPr lang="nl-NL" dirty="0"/>
              <a:t> assessment;</a:t>
            </a:r>
          </a:p>
          <a:p>
            <a:pPr lvl="1"/>
            <a:r>
              <a:rPr lang="nl-NL" dirty="0"/>
              <a:t>Niet alleen kijken naar zwaktes, maar ook naar misconcepties en sterktes;</a:t>
            </a:r>
          </a:p>
          <a:p>
            <a:pPr lvl="1"/>
            <a:r>
              <a:rPr lang="nl-NL" dirty="0"/>
              <a:t>Aandacht voor het </a:t>
            </a:r>
            <a:r>
              <a:rPr lang="nl-NL" i="1" dirty="0"/>
              <a:t>hoe</a:t>
            </a:r>
            <a:r>
              <a:rPr lang="nl-NL" dirty="0"/>
              <a:t> van fase 5, de minst toegepaste fase: alternatieve strategieën dan herhaling en vertraging;</a:t>
            </a:r>
          </a:p>
          <a:p>
            <a:pPr lvl="1"/>
            <a:r>
              <a:rPr lang="nl-NL" dirty="0"/>
              <a:t>Actief en bewust de leerling-docentrelatie aan de orde stellen: wat verwacht je van elkaar, waarom en hoe pak je dit aan?</a:t>
            </a:r>
          </a:p>
          <a:p>
            <a:pPr lvl="1"/>
            <a:endParaRPr lang="nl-NL" dirty="0"/>
          </a:p>
        </p:txBody>
      </p:sp>
    </p:spTree>
    <p:extLst>
      <p:ext uri="{BB962C8B-B14F-4D97-AF65-F5344CB8AC3E}">
        <p14:creationId xmlns:p14="http://schemas.microsoft.com/office/powerpoint/2010/main" val="92850352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Reflectieopdracht: afsluiting collegereeks</a:t>
            </a:r>
          </a:p>
        </p:txBody>
      </p:sp>
      <p:sp>
        <p:nvSpPr>
          <p:cNvPr id="3" name="Tijdelijke aanduiding voor inhoud 2"/>
          <p:cNvSpPr>
            <a:spLocks noGrp="1"/>
          </p:cNvSpPr>
          <p:nvPr>
            <p:ph idx="1"/>
          </p:nvPr>
        </p:nvSpPr>
        <p:spPr/>
        <p:txBody>
          <a:bodyPr/>
          <a:lstStyle/>
          <a:p>
            <a:r>
              <a:rPr lang="nl-NL" dirty="0"/>
              <a:t>Bekijk het boek </a:t>
            </a:r>
            <a:r>
              <a:rPr lang="nl-NL" dirty="0" err="1"/>
              <a:t>Toetsrevolutie</a:t>
            </a:r>
            <a:r>
              <a:rPr lang="nl-NL" dirty="0"/>
              <a:t> (2016/2018) vanuit de FE-cyclus (Gulikers &amp; Baartman, 2017), besproken tijdens deze colleges:</a:t>
            </a:r>
          </a:p>
          <a:p>
            <a:pPr lvl="1"/>
            <a:r>
              <a:rPr lang="nl-NL" dirty="0"/>
              <a:t>Zoek hierin een inspirerend voorbeeld. Waarom inspireert dit voorbeeld jou?</a:t>
            </a:r>
          </a:p>
          <a:p>
            <a:pPr lvl="1"/>
            <a:r>
              <a:rPr lang="nl-NL" dirty="0"/>
              <a:t>Welk voorbeeld vind je minder goed of onvolledig? Waarom?</a:t>
            </a:r>
          </a:p>
          <a:p>
            <a:pPr lvl="1"/>
            <a:r>
              <a:rPr lang="nl-NL" dirty="0"/>
              <a:t>Wat neem je hiervan mee voor je eigen lespraktijk?</a:t>
            </a:r>
          </a:p>
        </p:txBody>
      </p:sp>
    </p:spTree>
    <p:extLst>
      <p:ext uri="{BB962C8B-B14F-4D97-AF65-F5344CB8AC3E}">
        <p14:creationId xmlns:p14="http://schemas.microsoft.com/office/powerpoint/2010/main" val="196586210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Conclusies</a:t>
            </a:r>
          </a:p>
        </p:txBody>
      </p:sp>
      <p:sp>
        <p:nvSpPr>
          <p:cNvPr id="3" name="Tijdelijke aanduiding voor inhoud 2"/>
          <p:cNvSpPr>
            <a:spLocks noGrp="1"/>
          </p:cNvSpPr>
          <p:nvPr>
            <p:ph idx="1"/>
          </p:nvPr>
        </p:nvSpPr>
        <p:spPr>
          <a:xfrm>
            <a:off x="838200" y="1825625"/>
            <a:ext cx="10515600" cy="4952680"/>
          </a:xfrm>
        </p:spPr>
        <p:txBody>
          <a:bodyPr>
            <a:normAutofit lnSpcReduction="10000"/>
          </a:bodyPr>
          <a:lstStyle/>
          <a:p>
            <a:r>
              <a:rPr lang="nl-NL" dirty="0"/>
              <a:t>De vijf strategieën van FE werken alleen in samenhang.</a:t>
            </a:r>
          </a:p>
          <a:p>
            <a:r>
              <a:rPr lang="nl-NL" dirty="0"/>
              <a:t>Er is sprake van een continue cyclus van informatie verzamelen over het leren van leerlingen en het onderwijs hierop aanpassen (zie model </a:t>
            </a:r>
            <a:r>
              <a:rPr lang="nl-NL" dirty="0" err="1"/>
              <a:t>Gulikers</a:t>
            </a:r>
            <a:r>
              <a:rPr lang="nl-NL" dirty="0"/>
              <a:t> &amp; Baartman, 2017).</a:t>
            </a:r>
          </a:p>
          <a:p>
            <a:r>
              <a:rPr lang="nl-NL" dirty="0"/>
              <a:t>Belangrijk dat er aandacht is voor de rol van docent én (mede)leerling.</a:t>
            </a:r>
          </a:p>
          <a:p>
            <a:r>
              <a:rPr lang="nl-NL" dirty="0"/>
              <a:t>Bovendien geldt: wat we van leerlingen vragen op klasniveau, geldt ook op schoolniveau. De actoren uit het model van </a:t>
            </a:r>
            <a:r>
              <a:rPr lang="nl-NL" dirty="0" err="1"/>
              <a:t>Wiliam</a:t>
            </a:r>
            <a:r>
              <a:rPr lang="nl-NL" dirty="0"/>
              <a:t> kunnen dus ook zijn: schoolleiding, collega’s, leraar.</a:t>
            </a:r>
          </a:p>
          <a:p>
            <a:r>
              <a:rPr lang="nl-NL" dirty="0"/>
              <a:t>FE kan leiden tot beter onderwijs en betere leerprestaties, motivatie en/of eigenaarschap (Black &amp; </a:t>
            </a:r>
            <a:r>
              <a:rPr lang="nl-NL" dirty="0" err="1"/>
              <a:t>Wiliam</a:t>
            </a:r>
            <a:r>
              <a:rPr lang="nl-NL" dirty="0"/>
              <a:t>, 1998; Van der Kleij et al., 2015; Kennisrotonde, 2017).</a:t>
            </a:r>
          </a:p>
          <a:p>
            <a:endParaRPr lang="nl-NL" dirty="0"/>
          </a:p>
        </p:txBody>
      </p:sp>
    </p:spTree>
    <p:extLst>
      <p:ext uri="{BB962C8B-B14F-4D97-AF65-F5344CB8AC3E}">
        <p14:creationId xmlns:p14="http://schemas.microsoft.com/office/powerpoint/2010/main" val="17907567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Leerdoelen deel 2</a:t>
            </a:r>
          </a:p>
        </p:txBody>
      </p:sp>
      <p:sp>
        <p:nvSpPr>
          <p:cNvPr id="3" name="Tijdelijke aanduiding voor inhoud 2"/>
          <p:cNvSpPr>
            <a:spLocks noGrp="1"/>
          </p:cNvSpPr>
          <p:nvPr>
            <p:ph idx="1"/>
          </p:nvPr>
        </p:nvSpPr>
        <p:spPr/>
        <p:txBody>
          <a:bodyPr/>
          <a:lstStyle/>
          <a:p>
            <a:r>
              <a:rPr lang="nl-NL" dirty="0"/>
              <a:t>Reflecteer voor jezelf: zijn de leerdoelen bereikt? Wat waren de bijbehorende succescriteria? Zijn er nog vragen?</a:t>
            </a:r>
          </a:p>
          <a:p>
            <a:r>
              <a:rPr lang="nl-NL" dirty="0"/>
              <a:t>De deelnemers hebben na afloop:</a:t>
            </a:r>
          </a:p>
          <a:p>
            <a:pPr lvl="1"/>
            <a:r>
              <a:rPr lang="nl-NL" dirty="0"/>
              <a:t>Gereflecteerd op hun eigen toepassing van formatief evalueren in de praktijk;</a:t>
            </a:r>
          </a:p>
          <a:p>
            <a:pPr lvl="1"/>
            <a:r>
              <a:rPr lang="nl-NL" dirty="0"/>
              <a:t>Inzicht in voorbeelden van vijf strategieën voor formatief evalueren in de praktijk;</a:t>
            </a:r>
          </a:p>
          <a:p>
            <a:pPr lvl="1"/>
            <a:r>
              <a:rPr lang="nl-NL" dirty="0"/>
              <a:t>Inzicht in het formatieve </a:t>
            </a:r>
            <a:r>
              <a:rPr lang="nl-NL" dirty="0" err="1"/>
              <a:t>toetsproces</a:t>
            </a:r>
            <a:r>
              <a:rPr lang="nl-NL" dirty="0"/>
              <a:t> en de rol van docent en student hierin;</a:t>
            </a:r>
          </a:p>
          <a:p>
            <a:pPr lvl="1"/>
            <a:r>
              <a:rPr lang="nl-NL" dirty="0"/>
              <a:t>Onderbouwde argumenten om formatieve </a:t>
            </a:r>
            <a:r>
              <a:rPr lang="nl-NL" dirty="0" err="1"/>
              <a:t>toetspraktijken</a:t>
            </a:r>
            <a:r>
              <a:rPr lang="nl-NL" dirty="0"/>
              <a:t> kritisch te bekijken en verbeteren;</a:t>
            </a:r>
          </a:p>
          <a:p>
            <a:pPr lvl="1"/>
            <a:r>
              <a:rPr lang="nl-NL" dirty="0"/>
              <a:t>Concrete handvatten voor het vormgeven van eigen lessen(series) waarin formatief evalueren wordt toegepast.</a:t>
            </a:r>
          </a:p>
        </p:txBody>
      </p:sp>
    </p:spTree>
    <p:extLst>
      <p:ext uri="{BB962C8B-B14F-4D97-AF65-F5344CB8AC3E}">
        <p14:creationId xmlns:p14="http://schemas.microsoft.com/office/powerpoint/2010/main" val="17191043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Nog vragen, opmerkingen en/of feedback?</a:t>
            </a:r>
          </a:p>
        </p:txBody>
      </p:sp>
      <p:sp>
        <p:nvSpPr>
          <p:cNvPr id="3" name="Tijdelijke aanduiding voor inhoud 2"/>
          <p:cNvSpPr>
            <a:spLocks noGrp="1"/>
          </p:cNvSpPr>
          <p:nvPr>
            <p:ph idx="1"/>
          </p:nvPr>
        </p:nvSpPr>
        <p:spPr>
          <a:xfrm>
            <a:off x="838200" y="1825624"/>
            <a:ext cx="10515600" cy="4776511"/>
          </a:xfrm>
        </p:spPr>
        <p:txBody>
          <a:bodyPr/>
          <a:lstStyle/>
          <a:p>
            <a:pPr marL="0" indent="0">
              <a:buNone/>
            </a:pPr>
            <a:r>
              <a:rPr lang="nl-NL" dirty="0"/>
              <a:t>Deze presentatie is gebaseerd op:</a:t>
            </a:r>
          </a:p>
          <a:p>
            <a:pPr lvl="1"/>
            <a:r>
              <a:rPr lang="nl-NL" dirty="0"/>
              <a:t>Black, P., &amp; </a:t>
            </a:r>
            <a:r>
              <a:rPr lang="nl-NL" dirty="0" err="1"/>
              <a:t>Wiliam</a:t>
            </a:r>
            <a:r>
              <a:rPr lang="nl-NL" dirty="0"/>
              <a:t>, D. (2009). </a:t>
            </a:r>
            <a:r>
              <a:rPr lang="nl-NL" dirty="0" err="1">
                <a:hlinkClick r:id="rId2"/>
              </a:rPr>
              <a:t>Developing</a:t>
            </a:r>
            <a:r>
              <a:rPr lang="nl-NL" dirty="0">
                <a:hlinkClick r:id="rId2"/>
              </a:rPr>
              <a:t> the </a:t>
            </a:r>
            <a:r>
              <a:rPr lang="nl-NL" dirty="0" err="1">
                <a:hlinkClick r:id="rId2"/>
              </a:rPr>
              <a:t>theory</a:t>
            </a:r>
            <a:r>
              <a:rPr lang="nl-NL" dirty="0">
                <a:hlinkClick r:id="rId2"/>
              </a:rPr>
              <a:t> of </a:t>
            </a:r>
            <a:r>
              <a:rPr lang="nl-NL" dirty="0" err="1">
                <a:hlinkClick r:id="rId2"/>
              </a:rPr>
              <a:t>formative</a:t>
            </a:r>
            <a:r>
              <a:rPr lang="nl-NL" dirty="0">
                <a:hlinkClick r:id="rId2"/>
              </a:rPr>
              <a:t> assessment</a:t>
            </a:r>
            <a:r>
              <a:rPr lang="nl-NL" dirty="0"/>
              <a:t>. </a:t>
            </a:r>
            <a:r>
              <a:rPr lang="nl-NL" dirty="0" err="1"/>
              <a:t>Educational</a:t>
            </a:r>
            <a:r>
              <a:rPr lang="nl-NL" dirty="0"/>
              <a:t> Assessment, Evaluation </a:t>
            </a:r>
            <a:r>
              <a:rPr lang="nl-NL" dirty="0" err="1"/>
              <a:t>and</a:t>
            </a:r>
            <a:r>
              <a:rPr lang="nl-NL" dirty="0"/>
              <a:t> Accountability (</a:t>
            </a:r>
            <a:r>
              <a:rPr lang="nl-NL" dirty="0" err="1"/>
              <a:t>formerly</a:t>
            </a:r>
            <a:r>
              <a:rPr lang="nl-NL" dirty="0"/>
              <a:t>: Journal of </a:t>
            </a:r>
            <a:r>
              <a:rPr lang="nl-NL" dirty="0" err="1"/>
              <a:t>Personnel</a:t>
            </a:r>
            <a:r>
              <a:rPr lang="nl-NL" dirty="0"/>
              <a:t> Evaluation in </a:t>
            </a:r>
            <a:r>
              <a:rPr lang="nl-NL" dirty="0" err="1"/>
              <a:t>Education</a:t>
            </a:r>
            <a:r>
              <a:rPr lang="nl-NL" dirty="0"/>
              <a:t>), 21(1), 5.</a:t>
            </a:r>
          </a:p>
          <a:p>
            <a:pPr lvl="1"/>
            <a:r>
              <a:rPr lang="nl-NL" dirty="0" err="1"/>
              <a:t>Gulikers</a:t>
            </a:r>
            <a:r>
              <a:rPr lang="nl-NL" dirty="0"/>
              <a:t>, J., &amp; Baartman, L. (2017). </a:t>
            </a:r>
            <a:r>
              <a:rPr lang="nl-NL" dirty="0">
                <a:hlinkClick r:id="rId3"/>
              </a:rPr>
              <a:t>Doelgericht professionaliseren. Formatief toetsen met effect! Wat DOET de docent in de klas? </a:t>
            </a:r>
            <a:r>
              <a:rPr lang="nl-NL" dirty="0"/>
              <a:t>Eindrapport NRO-PPO overzichtsstudie dossiernummer 405-15-722.</a:t>
            </a:r>
          </a:p>
          <a:p>
            <a:pPr lvl="1"/>
            <a:r>
              <a:rPr lang="nl-NL" sz="2400" dirty="0" err="1"/>
              <a:t>Hattie</a:t>
            </a:r>
            <a:r>
              <a:rPr lang="nl-NL" sz="2400" dirty="0"/>
              <a:t>, J., &amp; </a:t>
            </a:r>
            <a:r>
              <a:rPr lang="nl-NL" sz="2400" dirty="0" err="1"/>
              <a:t>Timperley</a:t>
            </a:r>
            <a:r>
              <a:rPr lang="nl-NL" sz="2400" dirty="0"/>
              <a:t>, H. (2007). </a:t>
            </a:r>
            <a:r>
              <a:rPr lang="nl-NL" sz="2400" dirty="0">
                <a:hlinkClick r:id="rId4"/>
              </a:rPr>
              <a:t>The power of feedback</a:t>
            </a:r>
            <a:r>
              <a:rPr lang="nl-NL" sz="2400" dirty="0"/>
              <a:t>. Review of </a:t>
            </a:r>
            <a:r>
              <a:rPr lang="nl-NL" sz="2400" dirty="0" err="1"/>
              <a:t>Educational</a:t>
            </a:r>
            <a:r>
              <a:rPr lang="nl-NL" sz="2400" dirty="0"/>
              <a:t> Research, 77(1), 81-112).</a:t>
            </a:r>
            <a:r>
              <a:rPr lang="nl-NL" dirty="0"/>
              <a:t> </a:t>
            </a:r>
          </a:p>
          <a:p>
            <a:pPr lvl="1"/>
            <a:r>
              <a:rPr lang="nl-NL" dirty="0"/>
              <a:t>Kippers, W.B., Schildkamp, K., &amp; Poortman, C.L. (2016, april). The </a:t>
            </a:r>
            <a:r>
              <a:rPr lang="nl-NL" dirty="0" err="1"/>
              <a:t>use</a:t>
            </a:r>
            <a:r>
              <a:rPr lang="nl-NL" dirty="0"/>
              <a:t> of </a:t>
            </a:r>
            <a:r>
              <a:rPr lang="nl-NL" dirty="0" err="1"/>
              <a:t>formative</a:t>
            </a:r>
            <a:r>
              <a:rPr lang="nl-NL" dirty="0"/>
              <a:t> assessment </a:t>
            </a:r>
            <a:r>
              <a:rPr lang="nl-NL" dirty="0" err="1"/>
              <a:t>by</a:t>
            </a:r>
            <a:r>
              <a:rPr lang="nl-NL" dirty="0"/>
              <a:t> </a:t>
            </a:r>
            <a:r>
              <a:rPr lang="nl-NL" dirty="0" err="1"/>
              <a:t>teachers</a:t>
            </a:r>
            <a:r>
              <a:rPr lang="nl-NL" dirty="0"/>
              <a:t> in </a:t>
            </a:r>
            <a:r>
              <a:rPr lang="nl-NL" dirty="0" err="1"/>
              <a:t>secondary</a:t>
            </a:r>
            <a:r>
              <a:rPr lang="nl-NL" dirty="0"/>
              <a:t> </a:t>
            </a:r>
            <a:r>
              <a:rPr lang="nl-NL" dirty="0" err="1"/>
              <a:t>education</a:t>
            </a:r>
            <a:r>
              <a:rPr lang="nl-NL" dirty="0"/>
              <a:t> en the Netherlands. Artikel gepresenteerd op de AERA conferentie, 10 april, Washington D.C., USA.</a:t>
            </a:r>
          </a:p>
          <a:p>
            <a:pPr lvl="1"/>
            <a:endParaRPr lang="nl-NL" dirty="0"/>
          </a:p>
        </p:txBody>
      </p:sp>
    </p:spTree>
    <p:extLst>
      <p:ext uri="{BB962C8B-B14F-4D97-AF65-F5344CB8AC3E}">
        <p14:creationId xmlns:p14="http://schemas.microsoft.com/office/powerpoint/2010/main" val="17681723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Nog vragen, opmerkingen en/of feedback (vervolg)?</a:t>
            </a:r>
          </a:p>
        </p:txBody>
      </p:sp>
      <p:sp>
        <p:nvSpPr>
          <p:cNvPr id="3" name="Tijdelijke aanduiding voor inhoud 2"/>
          <p:cNvSpPr>
            <a:spLocks noGrp="1"/>
          </p:cNvSpPr>
          <p:nvPr>
            <p:ph idx="1"/>
          </p:nvPr>
        </p:nvSpPr>
        <p:spPr>
          <a:xfrm>
            <a:off x="838200" y="1825624"/>
            <a:ext cx="10515600" cy="4952681"/>
          </a:xfrm>
        </p:spPr>
        <p:txBody>
          <a:bodyPr>
            <a:noAutofit/>
          </a:bodyPr>
          <a:lstStyle/>
          <a:p>
            <a:pPr lvl="1"/>
            <a:r>
              <a:rPr lang="nl-NL" dirty="0"/>
              <a:t>Schildkamp, K., Van der Kleij, F.M., </a:t>
            </a:r>
            <a:r>
              <a:rPr lang="nl-NL" dirty="0" err="1"/>
              <a:t>Heitink</a:t>
            </a:r>
            <a:r>
              <a:rPr lang="nl-NL" dirty="0"/>
              <a:t>, M.C., Hoogland, I.L., Kippers, W.B., Dijkstra, A., &amp; Veldkamp, B. (2014). </a:t>
            </a:r>
            <a:r>
              <a:rPr lang="nl-NL" i="1" dirty="0"/>
              <a:t>Voorwaarden voor effectieve formatieve toetsing, een praktische review.</a:t>
            </a:r>
          </a:p>
          <a:p>
            <a:pPr lvl="1"/>
            <a:r>
              <a:rPr lang="nl-NL" dirty="0"/>
              <a:t>Sluijsmans, D., &amp; </a:t>
            </a:r>
            <a:r>
              <a:rPr lang="nl-NL" dirty="0" err="1"/>
              <a:t>Kneyber</a:t>
            </a:r>
            <a:r>
              <a:rPr lang="nl-NL" dirty="0"/>
              <a:t>, R. (2016). </a:t>
            </a:r>
            <a:r>
              <a:rPr lang="nl-NL" dirty="0" err="1"/>
              <a:t>Toetsrevolutie</a:t>
            </a:r>
            <a:r>
              <a:rPr lang="nl-NL" dirty="0"/>
              <a:t>. Naar een feedbackcultuur in het voortgezet onderwijs. Culemborg: </a:t>
            </a:r>
            <a:r>
              <a:rPr lang="nl-NL" dirty="0" err="1"/>
              <a:t>Phronese</a:t>
            </a:r>
            <a:r>
              <a:rPr lang="nl-NL" dirty="0"/>
              <a:t>. </a:t>
            </a:r>
            <a:r>
              <a:rPr lang="nl-NL" dirty="0">
                <a:hlinkClick r:id="rId2"/>
              </a:rPr>
              <a:t>www.toetsrevolutie.nl</a:t>
            </a:r>
            <a:endParaRPr lang="nl-NL" dirty="0"/>
          </a:p>
          <a:p>
            <a:pPr lvl="1"/>
            <a:r>
              <a:rPr lang="nl-NL" dirty="0"/>
              <a:t>Sluijsmans, D., &amp; </a:t>
            </a:r>
            <a:r>
              <a:rPr lang="nl-NL" dirty="0" err="1"/>
              <a:t>Kneyber</a:t>
            </a:r>
            <a:r>
              <a:rPr lang="nl-NL" dirty="0"/>
              <a:t>, R. (2018). </a:t>
            </a:r>
            <a:r>
              <a:rPr lang="nl-NL" dirty="0" err="1"/>
              <a:t>Toetsrevolutie</a:t>
            </a:r>
            <a:r>
              <a:rPr lang="nl-NL" dirty="0"/>
              <a:t>. Naar een feedbackcultuur in het hoger onderwijs. Culemborg. </a:t>
            </a:r>
            <a:r>
              <a:rPr lang="nl-NL" dirty="0" err="1"/>
              <a:t>Phronese</a:t>
            </a:r>
            <a:r>
              <a:rPr lang="nl-NL" dirty="0"/>
              <a:t>. </a:t>
            </a:r>
            <a:r>
              <a:rPr lang="nl-NL" dirty="0">
                <a:hlinkClick r:id="rId2"/>
              </a:rPr>
              <a:t>www.toetsrevolutie.nl</a:t>
            </a:r>
            <a:endParaRPr lang="nl-NL" dirty="0"/>
          </a:p>
          <a:p>
            <a:pPr lvl="1"/>
            <a:r>
              <a:rPr lang="nl-NL" dirty="0"/>
              <a:t>Kleij, van der F.M., Vermeulen, J.A., Schildkamp, K., &amp; Eggen, T.J.H.M. (2015). </a:t>
            </a:r>
            <a:r>
              <a:rPr lang="nl-NL" dirty="0" err="1"/>
              <a:t>Integrating</a:t>
            </a:r>
            <a:r>
              <a:rPr lang="nl-NL" dirty="0"/>
              <a:t> data-</a:t>
            </a:r>
            <a:r>
              <a:rPr lang="nl-NL" dirty="0" err="1"/>
              <a:t>based</a:t>
            </a:r>
            <a:r>
              <a:rPr lang="nl-NL" dirty="0"/>
              <a:t> </a:t>
            </a:r>
            <a:r>
              <a:rPr lang="nl-NL" dirty="0" err="1"/>
              <a:t>decision</a:t>
            </a:r>
            <a:r>
              <a:rPr lang="nl-NL" dirty="0"/>
              <a:t> making, assessment for </a:t>
            </a:r>
            <a:r>
              <a:rPr lang="nl-NL" dirty="0" err="1"/>
              <a:t>learning</a:t>
            </a:r>
            <a:r>
              <a:rPr lang="nl-NL" dirty="0"/>
              <a:t> </a:t>
            </a:r>
            <a:r>
              <a:rPr lang="nl-NL" dirty="0" err="1"/>
              <a:t>and</a:t>
            </a:r>
            <a:r>
              <a:rPr lang="nl-NL" dirty="0"/>
              <a:t> </a:t>
            </a:r>
            <a:r>
              <a:rPr lang="nl-NL" dirty="0" err="1"/>
              <a:t>diagnostic</a:t>
            </a:r>
            <a:r>
              <a:rPr lang="nl-NL" dirty="0"/>
              <a:t> </a:t>
            </a:r>
            <a:r>
              <a:rPr lang="nl-NL" dirty="0" err="1"/>
              <a:t>testing</a:t>
            </a:r>
            <a:r>
              <a:rPr lang="nl-NL" dirty="0"/>
              <a:t> in </a:t>
            </a:r>
            <a:r>
              <a:rPr lang="nl-NL" dirty="0" err="1"/>
              <a:t>formative</a:t>
            </a:r>
            <a:r>
              <a:rPr lang="nl-NL" dirty="0"/>
              <a:t> assessment. </a:t>
            </a:r>
            <a:r>
              <a:rPr lang="nl-NL" i="1" dirty="0"/>
              <a:t>Assessment in </a:t>
            </a:r>
            <a:r>
              <a:rPr lang="nl-NL" i="1" dirty="0" err="1"/>
              <a:t>Education</a:t>
            </a:r>
            <a:r>
              <a:rPr lang="nl-NL" i="1" dirty="0"/>
              <a:t>: </a:t>
            </a:r>
            <a:r>
              <a:rPr lang="nl-NL" i="1" dirty="0" err="1"/>
              <a:t>Principles</a:t>
            </a:r>
            <a:r>
              <a:rPr lang="nl-NL" i="1" dirty="0"/>
              <a:t>, Policy &amp; </a:t>
            </a:r>
            <a:r>
              <a:rPr lang="nl-NL" i="1" dirty="0" err="1"/>
              <a:t>Practice</a:t>
            </a:r>
            <a:r>
              <a:rPr lang="nl-NL" i="1" dirty="0"/>
              <a:t>, 22</a:t>
            </a:r>
            <a:r>
              <a:rPr lang="nl-NL" dirty="0"/>
              <a:t>, 324-343.</a:t>
            </a:r>
          </a:p>
          <a:p>
            <a:endParaRPr lang="nl-NL" dirty="0"/>
          </a:p>
        </p:txBody>
      </p:sp>
    </p:spTree>
    <p:extLst>
      <p:ext uri="{BB962C8B-B14F-4D97-AF65-F5344CB8AC3E}">
        <p14:creationId xmlns:p14="http://schemas.microsoft.com/office/powerpoint/2010/main" val="178911674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Nog vragen, opmerkingen en/of feedback (vervolg)?</a:t>
            </a:r>
          </a:p>
        </p:txBody>
      </p:sp>
      <p:sp>
        <p:nvSpPr>
          <p:cNvPr id="3" name="Tijdelijke aanduiding voor inhoud 2"/>
          <p:cNvSpPr>
            <a:spLocks noGrp="1"/>
          </p:cNvSpPr>
          <p:nvPr>
            <p:ph idx="1"/>
          </p:nvPr>
        </p:nvSpPr>
        <p:spPr>
          <a:xfrm>
            <a:off x="838200" y="1825625"/>
            <a:ext cx="10515600" cy="4935902"/>
          </a:xfrm>
        </p:spPr>
        <p:txBody>
          <a:bodyPr>
            <a:normAutofit/>
          </a:bodyPr>
          <a:lstStyle/>
          <a:p>
            <a:pPr lvl="1"/>
            <a:r>
              <a:rPr lang="nl-NL" dirty="0"/>
              <a:t>Van der Ploeg, S., &amp; Van </a:t>
            </a:r>
            <a:r>
              <a:rPr lang="nl-NL" dirty="0" err="1"/>
              <a:t>Engen</a:t>
            </a:r>
            <a:r>
              <a:rPr lang="nl-NL" dirty="0"/>
              <a:t>, N. (2017). </a:t>
            </a:r>
            <a:r>
              <a:rPr lang="nl-NL" i="1" dirty="0">
                <a:hlinkClick r:id="rId2"/>
              </a:rPr>
              <a:t>Wat is er in de wetenschappelijke literatuur bekend over de effecten van formatief evalueren?</a:t>
            </a:r>
            <a:r>
              <a:rPr lang="nl-NL" dirty="0"/>
              <a:t> Den Haag: Kennisrotonde.</a:t>
            </a:r>
          </a:p>
          <a:p>
            <a:pPr lvl="1"/>
            <a:r>
              <a:rPr lang="nl-NL" dirty="0" err="1"/>
              <a:t>Wiliam</a:t>
            </a:r>
            <a:r>
              <a:rPr lang="nl-NL" dirty="0"/>
              <a:t>, D. (2011). </a:t>
            </a:r>
            <a:r>
              <a:rPr lang="nl-NL" dirty="0" err="1">
                <a:hlinkClick r:id="rId3"/>
              </a:rPr>
              <a:t>What</a:t>
            </a:r>
            <a:r>
              <a:rPr lang="nl-NL" dirty="0">
                <a:hlinkClick r:id="rId3"/>
              </a:rPr>
              <a:t> is assessment for </a:t>
            </a:r>
            <a:r>
              <a:rPr lang="nl-NL" dirty="0" err="1">
                <a:hlinkClick r:id="rId3"/>
              </a:rPr>
              <a:t>learning</a:t>
            </a:r>
            <a:r>
              <a:rPr lang="nl-NL" dirty="0">
                <a:hlinkClick r:id="rId3"/>
              </a:rPr>
              <a:t>?</a:t>
            </a:r>
            <a:r>
              <a:rPr lang="nl-NL" dirty="0"/>
              <a:t> </a:t>
            </a:r>
            <a:r>
              <a:rPr lang="nl-NL" i="1" dirty="0"/>
              <a:t>Studies in </a:t>
            </a:r>
            <a:r>
              <a:rPr lang="nl-NL" i="1" dirty="0" err="1"/>
              <a:t>Educational</a:t>
            </a:r>
            <a:r>
              <a:rPr lang="nl-NL" i="1" dirty="0"/>
              <a:t> Evaluation, 37</a:t>
            </a:r>
            <a:r>
              <a:rPr lang="nl-NL" dirty="0"/>
              <a:t>(1), 3-14).</a:t>
            </a:r>
          </a:p>
          <a:p>
            <a:pPr lvl="1"/>
            <a:r>
              <a:rPr lang="nl-NL" dirty="0" err="1"/>
              <a:t>Wiliam</a:t>
            </a:r>
            <a:r>
              <a:rPr lang="nl-NL" dirty="0"/>
              <a:t>, D., &amp; </a:t>
            </a:r>
            <a:r>
              <a:rPr lang="nl-NL" dirty="0" err="1"/>
              <a:t>Leahy</a:t>
            </a:r>
            <a:r>
              <a:rPr lang="nl-NL" dirty="0"/>
              <a:t>, S. (2015). </a:t>
            </a:r>
            <a:r>
              <a:rPr lang="nl-NL" dirty="0" err="1"/>
              <a:t>Embedding</a:t>
            </a:r>
            <a:r>
              <a:rPr lang="nl-NL" dirty="0"/>
              <a:t> </a:t>
            </a:r>
            <a:r>
              <a:rPr lang="nl-NL" dirty="0" err="1"/>
              <a:t>formative</a:t>
            </a:r>
            <a:r>
              <a:rPr lang="nl-NL" dirty="0"/>
              <a:t> assessment. Practical </a:t>
            </a:r>
            <a:r>
              <a:rPr lang="nl-NL" dirty="0" err="1"/>
              <a:t>techniques</a:t>
            </a:r>
            <a:r>
              <a:rPr lang="nl-NL" dirty="0"/>
              <a:t> for k-12 classrooms. West Palm Beach: Learning Sciences International.</a:t>
            </a:r>
          </a:p>
          <a:p>
            <a:pPr lvl="1"/>
            <a:r>
              <a:rPr lang="nl-NL" dirty="0" err="1"/>
              <a:t>Wiliam</a:t>
            </a:r>
            <a:r>
              <a:rPr lang="nl-NL" dirty="0"/>
              <a:t>, D., &amp; </a:t>
            </a:r>
            <a:r>
              <a:rPr lang="nl-NL" dirty="0" err="1"/>
              <a:t>Leahy</a:t>
            </a:r>
            <a:r>
              <a:rPr lang="nl-NL" dirty="0"/>
              <a:t>, S. (2018). Formatieve assessment integreren in de praktijk. Basalt.</a:t>
            </a:r>
          </a:p>
          <a:p>
            <a:pPr lvl="1"/>
            <a:r>
              <a:rPr lang="nl-NL" dirty="0"/>
              <a:t>Wolterink, C.L., Kippers, W.B., Schildkamp, K., &amp; Poortman, C.L. (2016, april). Factors </a:t>
            </a:r>
            <a:r>
              <a:rPr lang="nl-NL" dirty="0" err="1"/>
              <a:t>influencing</a:t>
            </a:r>
            <a:r>
              <a:rPr lang="nl-NL" dirty="0"/>
              <a:t> the </a:t>
            </a:r>
            <a:r>
              <a:rPr lang="nl-NL" dirty="0" err="1"/>
              <a:t>use</a:t>
            </a:r>
            <a:r>
              <a:rPr lang="nl-NL" dirty="0"/>
              <a:t> of </a:t>
            </a:r>
            <a:r>
              <a:rPr lang="nl-NL" dirty="0" err="1"/>
              <a:t>formative</a:t>
            </a:r>
            <a:r>
              <a:rPr lang="nl-NL" dirty="0"/>
              <a:t> assessment in the classroom. Artikel gepresenteerd op de AERA conferentie, 9 april, Washington D.C., USA.</a:t>
            </a:r>
          </a:p>
        </p:txBody>
      </p:sp>
    </p:spTree>
    <p:extLst>
      <p:ext uri="{BB962C8B-B14F-4D97-AF65-F5344CB8AC3E}">
        <p14:creationId xmlns:p14="http://schemas.microsoft.com/office/powerpoint/2010/main" val="2983126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Voorkennis formatief evalueren</a:t>
            </a:r>
          </a:p>
        </p:txBody>
      </p:sp>
      <p:sp>
        <p:nvSpPr>
          <p:cNvPr id="3" name="Tijdelijke aanduiding voor inhoud 2"/>
          <p:cNvSpPr>
            <a:spLocks noGrp="1"/>
          </p:cNvSpPr>
          <p:nvPr>
            <p:ph idx="1"/>
          </p:nvPr>
        </p:nvSpPr>
        <p:spPr/>
        <p:txBody>
          <a:bodyPr/>
          <a:lstStyle/>
          <a:p>
            <a:r>
              <a:rPr lang="nl-NL" dirty="0"/>
              <a:t>Ben je bekend met de term ‘formatief evalueren’?</a:t>
            </a:r>
          </a:p>
          <a:p>
            <a:r>
              <a:rPr lang="nl-NL" dirty="0"/>
              <a:t>Zo ja, waar denk je aan bij de term formatief evalueren?</a:t>
            </a:r>
          </a:p>
          <a:p>
            <a:r>
              <a:rPr lang="nl-NL" dirty="0"/>
              <a:t>Ga naar </a:t>
            </a:r>
            <a:r>
              <a:rPr lang="nl-NL" dirty="0">
                <a:hlinkClick r:id="rId3"/>
              </a:rPr>
              <a:t>www.menti.com</a:t>
            </a:r>
            <a:r>
              <a:rPr lang="nl-NL" dirty="0"/>
              <a:t>.</a:t>
            </a:r>
          </a:p>
          <a:p>
            <a:r>
              <a:rPr lang="nl-NL" dirty="0"/>
              <a:t>Gebruik de code.</a:t>
            </a:r>
          </a:p>
          <a:p>
            <a:r>
              <a:rPr lang="nl-NL" dirty="0"/>
              <a:t>Vul de eerste drie woorden waar je aan denkt in.</a:t>
            </a:r>
          </a:p>
        </p:txBody>
      </p:sp>
    </p:spTree>
    <p:extLst>
      <p:ext uri="{BB962C8B-B14F-4D97-AF65-F5344CB8AC3E}">
        <p14:creationId xmlns:p14="http://schemas.microsoft.com/office/powerpoint/2010/main" val="41455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Leerdoelen deel 1</a:t>
            </a:r>
          </a:p>
        </p:txBody>
      </p:sp>
      <p:sp>
        <p:nvSpPr>
          <p:cNvPr id="3" name="Tijdelijke aanduiding voor inhoud 2"/>
          <p:cNvSpPr>
            <a:spLocks noGrp="1"/>
          </p:cNvSpPr>
          <p:nvPr>
            <p:ph idx="1"/>
          </p:nvPr>
        </p:nvSpPr>
        <p:spPr/>
        <p:txBody>
          <a:bodyPr/>
          <a:lstStyle/>
          <a:p>
            <a:pPr marL="0" indent="0">
              <a:buNone/>
            </a:pPr>
            <a:r>
              <a:rPr lang="nl-NL" dirty="0"/>
              <a:t>De deelnemers hebben na afloop van dit college/deze collegereeks inzicht in:</a:t>
            </a:r>
          </a:p>
          <a:p>
            <a:r>
              <a:rPr lang="nl-NL" dirty="0"/>
              <a:t>De doelen van toetsen: </a:t>
            </a:r>
            <a:r>
              <a:rPr lang="nl-NL" dirty="0" err="1"/>
              <a:t>summatief</a:t>
            </a:r>
            <a:r>
              <a:rPr lang="nl-NL" dirty="0"/>
              <a:t> toetsen en formatief evalueren</a:t>
            </a:r>
          </a:p>
          <a:p>
            <a:r>
              <a:rPr lang="nl-NL" dirty="0"/>
              <a:t>De veelgebruikte begrippen rondom formatief evalueren, zoals het cyclisch proces, de fasen van formatief evalueren en de rollen/actoren daarbij (docent, leerling, medeleerling)</a:t>
            </a:r>
          </a:p>
        </p:txBody>
      </p:sp>
    </p:spTree>
    <p:extLst>
      <p:ext uri="{BB962C8B-B14F-4D97-AF65-F5344CB8AC3E}">
        <p14:creationId xmlns:p14="http://schemas.microsoft.com/office/powerpoint/2010/main" val="3677732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b="1" dirty="0"/>
              <a:t>Doelen van toetsen</a:t>
            </a:r>
          </a:p>
        </p:txBody>
      </p:sp>
      <p:sp>
        <p:nvSpPr>
          <p:cNvPr id="3" name="Tijdelijke aanduiding voor inhoud 2"/>
          <p:cNvSpPr>
            <a:spLocks noGrp="1"/>
          </p:cNvSpPr>
          <p:nvPr>
            <p:ph idx="1"/>
          </p:nvPr>
        </p:nvSpPr>
        <p:spPr/>
        <p:txBody>
          <a:bodyPr/>
          <a:lstStyle/>
          <a:p>
            <a:r>
              <a:rPr lang="nl-NL" dirty="0"/>
              <a:t>Welke doelen voor toetsen ken je uit theorie en eigen praktijk? Noteer deze individueel (ongeveer 2 minuten).</a:t>
            </a:r>
          </a:p>
          <a:p>
            <a:pPr marL="228600" lvl="1">
              <a:spcBef>
                <a:spcPts val="1000"/>
              </a:spcBef>
            </a:pPr>
            <a:r>
              <a:rPr lang="nl-NL" sz="2800" dirty="0"/>
              <a:t>Bespreek dit met je buurman en/of buurvrouw (ongeveer 2 minuten).</a:t>
            </a:r>
          </a:p>
        </p:txBody>
      </p:sp>
    </p:spTree>
    <p:extLst>
      <p:ext uri="{BB962C8B-B14F-4D97-AF65-F5344CB8AC3E}">
        <p14:creationId xmlns:p14="http://schemas.microsoft.com/office/powerpoint/2010/main" val="78844830"/>
      </p:ext>
    </p:extLst>
  </p:cSld>
  <p:clrMapOvr>
    <a:masterClrMapping/>
  </p:clrMapOvr>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1_sjabloon_wit 14">
    <a:dk1>
      <a:srgbClr val="000000"/>
    </a:dk1>
    <a:lt1>
      <a:srgbClr val="FFFFFF"/>
    </a:lt1>
    <a:dk2>
      <a:srgbClr val="000000"/>
    </a:dk2>
    <a:lt2>
      <a:srgbClr val="808080"/>
    </a:lt2>
    <a:accent1>
      <a:srgbClr val="34B233"/>
    </a:accent1>
    <a:accent2>
      <a:srgbClr val="CF0072"/>
    </a:accent2>
    <a:accent3>
      <a:srgbClr val="FFFFFF"/>
    </a:accent3>
    <a:accent4>
      <a:srgbClr val="000000"/>
    </a:accent4>
    <a:accent5>
      <a:srgbClr val="AED5AD"/>
    </a:accent5>
    <a:accent6>
      <a:srgbClr val="BB0067"/>
    </a:accent6>
    <a:hlink>
      <a:srgbClr val="FED100"/>
    </a:hlink>
    <a:folHlink>
      <a:srgbClr val="0098C3"/>
    </a:folHlink>
  </a:clrScheme>
  <a:fontScheme name="1_sjabloon_wi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303AFF6039CF448BA20DC8E50DC0DC" ma:contentTypeVersion="13" ma:contentTypeDescription="Een nieuw document maken." ma:contentTypeScope="" ma:versionID="631960fd2274a151f427f983f5109451">
  <xsd:schema xmlns:xsd="http://www.w3.org/2001/XMLSchema" xmlns:xs="http://www.w3.org/2001/XMLSchema" xmlns:p="http://schemas.microsoft.com/office/2006/metadata/properties" xmlns:ns3="f9ff75b5-6808-46c0-b567-273dfdcd915f" xmlns:ns4="45ef0a28-f073-4281-8881-c75e012df76a" targetNamespace="http://schemas.microsoft.com/office/2006/metadata/properties" ma:root="true" ma:fieldsID="9a0a3c7e375ca4321337a46a23c3a48c" ns3:_="" ns4:_="">
    <xsd:import namespace="f9ff75b5-6808-46c0-b567-273dfdcd915f"/>
    <xsd:import namespace="45ef0a28-f073-4281-8881-c75e012df76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GenerationTime" minOccurs="0"/>
                <xsd:element ref="ns3:MediaServiceEventHashCode" minOccurs="0"/>
                <xsd:element ref="ns3:MediaServiceOCR" minOccurs="0"/>
                <xsd:element ref="ns3:MediaServiceLocation"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9ff75b5-6808-46c0-b567-273dfdcd915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5ef0a28-f073-4281-8881-c75e012df76a" elementFormDefault="qualified">
    <xsd:import namespace="http://schemas.microsoft.com/office/2006/documentManagement/types"/>
    <xsd:import namespace="http://schemas.microsoft.com/office/infopath/2007/PartnerControls"/>
    <xsd:element name="SharedWithUsers" ma:index="1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Gedeeld met details" ma:internalName="SharedWithDetails" ma:readOnly="true">
      <xsd:simpleType>
        <xsd:restriction base="dms:Note">
          <xsd:maxLength value="255"/>
        </xsd:restriction>
      </xsd:simpleType>
    </xsd:element>
    <xsd:element name="SharingHintHash" ma:index="20" nillable="true" ma:displayName="Hint-hash dele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CEAA24D-2062-41A4-B270-1D3E68329F95}">
  <ds:schemaRefs>
    <ds:schemaRef ds:uri="http://schemas.microsoft.com/sharepoint/v3/contenttype/forms"/>
  </ds:schemaRefs>
</ds:datastoreItem>
</file>

<file path=customXml/itemProps2.xml><?xml version="1.0" encoding="utf-8"?>
<ds:datastoreItem xmlns:ds="http://schemas.openxmlformats.org/officeDocument/2006/customXml" ds:itemID="{8097F065-FF23-4352-B463-BBE6622D99EB}">
  <ds:schemaRefs>
    <ds:schemaRef ds:uri="45ef0a28-f073-4281-8881-c75e012df76a"/>
    <ds:schemaRef ds:uri="http://purl.org/dc/dcmitype/"/>
    <ds:schemaRef ds:uri="http://schemas.openxmlformats.org/package/2006/metadata/core-properties"/>
    <ds:schemaRef ds:uri="http://schemas.microsoft.com/office/2006/metadata/properties"/>
    <ds:schemaRef ds:uri="http://www.w3.org/XML/1998/namespace"/>
    <ds:schemaRef ds:uri="http://schemas.microsoft.com/office/2006/documentManagement/types"/>
    <ds:schemaRef ds:uri="http://purl.org/dc/elements/1.1/"/>
    <ds:schemaRef ds:uri="http://schemas.microsoft.com/office/infopath/2007/PartnerControls"/>
    <ds:schemaRef ds:uri="f9ff75b5-6808-46c0-b567-273dfdcd915f"/>
    <ds:schemaRef ds:uri="http://purl.org/dc/terms/"/>
  </ds:schemaRefs>
</ds:datastoreItem>
</file>

<file path=customXml/itemProps3.xml><?xml version="1.0" encoding="utf-8"?>
<ds:datastoreItem xmlns:ds="http://schemas.openxmlformats.org/officeDocument/2006/customXml" ds:itemID="{45F2F5E4-D26D-4104-A7F5-45711ABA35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9ff75b5-6808-46c0-b567-273dfdcd915f"/>
    <ds:schemaRef ds:uri="45ef0a28-f073-4281-8881-c75e012df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10908</Words>
  <Application>Microsoft Office PowerPoint</Application>
  <PresentationFormat>Breedbeeld</PresentationFormat>
  <Paragraphs>767</Paragraphs>
  <Slides>66</Slides>
  <Notes>62</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66</vt:i4>
      </vt:variant>
    </vt:vector>
  </HeadingPairs>
  <TitlesOfParts>
    <vt:vector size="70" baseType="lpstr">
      <vt:lpstr>Arial</vt:lpstr>
      <vt:lpstr>Calibri</vt:lpstr>
      <vt:lpstr>Calibri Light</vt:lpstr>
      <vt:lpstr>Kantoorthema</vt:lpstr>
      <vt:lpstr>Formatief evalueren</vt:lpstr>
      <vt:lpstr>Formatief evalueren</vt:lpstr>
      <vt:lpstr>In deze colleges</vt:lpstr>
      <vt:lpstr>In deze colleges (vervolg)</vt:lpstr>
      <vt:lpstr>Deel 1 Toetsen</vt:lpstr>
      <vt:lpstr>Voorkennis toetsen</vt:lpstr>
      <vt:lpstr>Voorkennis formatief evalueren</vt:lpstr>
      <vt:lpstr>Leerdoelen deel 1</vt:lpstr>
      <vt:lpstr>Doelen van toetsen</vt:lpstr>
      <vt:lpstr>Doelen van toetsen (vervolg)</vt:lpstr>
      <vt:lpstr>Doelen van toetsen voor docenten</vt:lpstr>
      <vt:lpstr>Doelen van toetsen: beoordelen van leerlingen</vt:lpstr>
      <vt:lpstr>Doelen van toetsen: beoordelen van leerlingen (vervolg)</vt:lpstr>
      <vt:lpstr>Doelen van toetsen: beoordelen van leerlingen (vervolg)</vt:lpstr>
      <vt:lpstr>Doelen van toetsen: informatie verzamelen, interpreteren en bijsturen van het leerproces</vt:lpstr>
      <vt:lpstr>Doelen van toetsen: informatie verzamelen, interpreteren en bijsturen van het leerproces (vervolg)</vt:lpstr>
      <vt:lpstr>Belang van formatief evalueren</vt:lpstr>
      <vt:lpstr>Belang van formatief evalueren (vervolg)</vt:lpstr>
      <vt:lpstr>Verschillende vormen van informatie verzamelen</vt:lpstr>
      <vt:lpstr>Informeel: assessment for learning</vt:lpstr>
      <vt:lpstr>Formeel: opbrengstgericht werken</vt:lpstr>
      <vt:lpstr>Manieren van informatie verzamelen</vt:lpstr>
      <vt:lpstr>Onderzoek Kippers et al. (2018) Toetsvormen in VO</vt:lpstr>
      <vt:lpstr>Inzoomen op proces formatief evalueren</vt:lpstr>
      <vt:lpstr>Modellen voor formatief evalueren</vt:lpstr>
      <vt:lpstr>PowerPoint-presentatie</vt:lpstr>
      <vt:lpstr>Essentie van formatief evalueren</vt:lpstr>
      <vt:lpstr>De Formatieve Toetscyclus  (Gulikers &amp; Baartman, 2017)</vt:lpstr>
      <vt:lpstr>Opdracht</vt:lpstr>
      <vt:lpstr>Ter afsluiting deel 1: Kaartspel FE-cyclus</vt:lpstr>
      <vt:lpstr>Ter voorbereiding op deel 2: exit card</vt:lpstr>
      <vt:lpstr>Bedankt voor jullie aandacht!</vt:lpstr>
      <vt:lpstr>Deel 2 Formatief evalueren in de klas</vt:lpstr>
      <vt:lpstr>Exit cards vorige college</vt:lpstr>
      <vt:lpstr>Leerdoelen deel 2</vt:lpstr>
      <vt:lpstr>Formatief evalueren: gemeenschappelijke taal</vt:lpstr>
      <vt:lpstr>Formatief evalueren in de eigen lespraktijk</vt:lpstr>
      <vt:lpstr>Toepassing formatief evalueren (UT-vragenlijst)</vt:lpstr>
      <vt:lpstr>Resultaten onderzoek gebruik formatief evalueren</vt:lpstr>
      <vt:lpstr>Toepassing formatief evalueren (FE-scan)</vt:lpstr>
      <vt:lpstr>Concrete FE-praktijken a.d.h.v. de FE-cyclus</vt:lpstr>
      <vt:lpstr>(1) Verhelderen van leerdoelen en succescriteria</vt:lpstr>
      <vt:lpstr>Technieken voor leerdoelen en succescriteria</vt:lpstr>
      <vt:lpstr>Technieken voor leerdoelen en succescriteria: een voorbeeld (a)</vt:lpstr>
      <vt:lpstr>Technieken voor leerdoelen en succescriteria: verschillende voorbeelden (b)</vt:lpstr>
      <vt:lpstr>(2-3) Informatie verzamelen en analyseren </vt:lpstr>
      <vt:lpstr>Informatie verzamelen: rijke vragen stellen</vt:lpstr>
      <vt:lpstr>Informatie analyseren</vt:lpstr>
      <vt:lpstr>Technieken voor informatie verzamelen over leren: een voorbeeld</vt:lpstr>
      <vt:lpstr>(4) Communiceren over resultaten naar en met leerlingen</vt:lpstr>
      <vt:lpstr>(4) Communiceren over resultaten en passende vervolgacties (vervolg)</vt:lpstr>
      <vt:lpstr>(5) Vervolgacties </vt:lpstr>
      <vt:lpstr>Technieken voor communiceren over resultaten en passende vervolgacties</vt:lpstr>
      <vt:lpstr>De rol van leerlingen bij de vijf fasen van FE</vt:lpstr>
      <vt:lpstr>De rol van leerlingen bij de vijf fasen van FE (vervolg)</vt:lpstr>
      <vt:lpstr>Creëren van eigenaarschap over leren: technieken voor peer en self assessment</vt:lpstr>
      <vt:lpstr>Reflectie op de FE-cyclus (Gulikers &amp; Baartman, 2017)</vt:lpstr>
      <vt:lpstr>Reflectie op de FE-cyclus</vt:lpstr>
      <vt:lpstr>Voeren docenten de FE-cyclus uit? Waar is de grootste winst te behalen?</vt:lpstr>
      <vt:lpstr>Waar is dan behoefte aan onder docenten?</vt:lpstr>
      <vt:lpstr>Reflectieopdracht: afsluiting collegereeks</vt:lpstr>
      <vt:lpstr>Conclusies</vt:lpstr>
      <vt:lpstr>Leerdoelen deel 2</vt:lpstr>
      <vt:lpstr>Nog vragen, opmerkingen en/of feedback?</vt:lpstr>
      <vt:lpstr>Nog vragen, opmerkingen en/of feedback (vervolg)?</vt:lpstr>
      <vt:lpstr>Nog vragen, opmerkingen en/of feedback (vervolg)?</vt:lpstr>
    </vt:vector>
  </TitlesOfParts>
  <Company>SLO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Hoor-/werkcolleges Formatief toetsen de lerarenopleiding</dc:title>
  <dc:creator>Bianca Kuiphuis</dc:creator>
  <cp:lastModifiedBy>Gerdineke van Silfhout</cp:lastModifiedBy>
  <cp:revision>124</cp:revision>
  <dcterms:created xsi:type="dcterms:W3CDTF">2018-05-03T09:32:48Z</dcterms:created>
  <dcterms:modified xsi:type="dcterms:W3CDTF">2020-05-08T12:28:35Z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0x0101008D303AFF6039CF448BA20DC8E50DC0DC</vt:lpwstr>
  </property>
  <property fmtid="{D5CDD505-2E9C-101B-9397-08002B2CF9AE}" pid="3" name="_dlc_DocIdItemGuid">
    <vt:lpwstr>24d6bca0-1aac-4e58-bffc-90493f8f8818</vt:lpwstr>
  </property>
  <property fmtid="{D5CDD505-2E9C-101B-9397-08002B2CF9AE}" pid="4" name="RepAreasOfExpertise">
    <vt:lpwstr/>
  </property>
  <property fmtid="{D5CDD505-2E9C-101B-9397-08002B2CF9AE}" pid="5" name="TaxKeyword">
    <vt:lpwstr/>
  </property>
  <property fmtid="{D5CDD505-2E9C-101B-9397-08002B2CF9AE}" pid="6" name="RepDocumentType">
    <vt:lpwstr/>
  </property>
  <property fmtid="{D5CDD505-2E9C-101B-9397-08002B2CF9AE}" pid="7" name="RepSectionSpecificTheme">
    <vt:lpwstr/>
  </property>
  <property fmtid="{D5CDD505-2E9C-101B-9397-08002B2CF9AE}" pid="8" name="RepCurricularTheme">
    <vt:lpwstr>63;#Toetsing|5a3b362e-eb7b-42f2-ae29-ae6d7091b3de</vt:lpwstr>
  </property>
  <property fmtid="{D5CDD505-2E9C-101B-9397-08002B2CF9AE}" pid="9" name="TaxKeywordTaxHTField">
    <vt:lpwstr/>
  </property>
  <property fmtid="{D5CDD505-2E9C-101B-9397-08002B2CF9AE}" pid="10" name="RepSection">
    <vt:lpwstr/>
  </property>
  <property fmtid="{D5CDD505-2E9C-101B-9397-08002B2CF9AE}" pid="11" name="RepAuthor">
    <vt:lpwstr/>
  </property>
  <property fmtid="{D5CDD505-2E9C-101B-9397-08002B2CF9AE}" pid="12" name="RepSubjectContent">
    <vt:lpwstr/>
  </property>
  <property fmtid="{D5CDD505-2E9C-101B-9397-08002B2CF9AE}" pid="13" name="RepSector">
    <vt:lpwstr/>
  </property>
  <property fmtid="{D5CDD505-2E9C-101B-9397-08002B2CF9AE}" pid="14" name="RepFileFormat">
    <vt:lpwstr>385;#Presentatie|83d52ad2-ad71-4b98-9fd1-722fc488217f</vt:lpwstr>
  </property>
  <property fmtid="{D5CDD505-2E9C-101B-9397-08002B2CF9AE}" pid="15" name="RepYear">
    <vt:lpwstr>712;#2018|6ffaf5c4-4817-4865-b846-0c26327249f1</vt:lpwstr>
  </property>
</Properties>
</file>