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77" r:id="rId3"/>
    <p:sldId id="262" r:id="rId4"/>
    <p:sldId id="258" r:id="rId5"/>
    <p:sldId id="310" r:id="rId6"/>
    <p:sldId id="309" r:id="rId7"/>
    <p:sldId id="308" r:id="rId8"/>
    <p:sldId id="316" r:id="rId9"/>
    <p:sldId id="311" r:id="rId10"/>
    <p:sldId id="312" r:id="rId11"/>
    <p:sldId id="313" r:id="rId12"/>
    <p:sldId id="314" r:id="rId13"/>
    <p:sldId id="315" r:id="rId14"/>
    <p:sldId id="273" r:id="rId15"/>
  </p:sldIdLst>
  <p:sldSz cx="9144000" cy="6858000" type="screen4x3"/>
  <p:notesSz cx="6794500" cy="99314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eke ten Voorde" initials="" lastIdx="1" clrIdx="0"/>
  <p:cmAuthor id="1" name="Albert van der Kaap" initials="AvdK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88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4" autoAdjust="0"/>
    <p:restoredTop sz="81074" autoAdjust="0"/>
  </p:normalViewPr>
  <p:slideViewPr>
    <p:cSldViewPr>
      <p:cViewPr>
        <p:scale>
          <a:sx n="62" d="100"/>
          <a:sy n="62" d="100"/>
        </p:scale>
        <p:origin x="-1800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3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26" Type="http://schemas.openxmlformats.org/officeDocument/2006/relationships/customXml" Target="../customXml/item4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0A694-431E-446E-AB27-7E1E417FEDDE}" type="datetimeFigureOut">
              <a:rPr lang="nl-NL" smtClean="0"/>
              <a:t>20-11-2012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1C89C5-7D0D-40FA-B7D5-6F68A774DE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0255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8C34924-0438-4DAD-9148-95212D5DA818}" type="datetimeFigureOut">
              <a:rPr lang="nl-NL"/>
              <a:pPr>
                <a:defRPr/>
              </a:pPr>
              <a:t>20-11-2012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454E1B6-6D31-47BD-9B02-BE52AE1132A3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584542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dirty="0" smtClean="0"/>
          </a:p>
        </p:txBody>
      </p:sp>
      <p:sp>
        <p:nvSpPr>
          <p:cNvPr id="1536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2D6AB0-ACA9-403F-8BDB-B8E6F404945A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nl-NL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dirty="0" smtClean="0"/>
          </a:p>
        </p:txBody>
      </p:sp>
      <p:sp>
        <p:nvSpPr>
          <p:cNvPr id="19459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266403-B98A-4F4D-977F-327EB99F1DB0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nl-NL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dirty="0" smtClean="0"/>
          </a:p>
        </p:txBody>
      </p:sp>
      <p:sp>
        <p:nvSpPr>
          <p:cNvPr id="21507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26C095-A51A-4564-92BD-4540BF3470B2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nl-NL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nl-NL" dirty="0" smtClean="0"/>
          </a:p>
        </p:txBody>
      </p:sp>
      <p:sp>
        <p:nvSpPr>
          <p:cNvPr id="17411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C949E9-1704-4646-BB3B-1AE50C0C9C36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nl-NL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dirty="0" smtClean="0"/>
          </a:p>
          <a:p>
            <a:pPr eaLnBrk="1" hangingPunct="1">
              <a:spcBef>
                <a:spcPct val="0"/>
              </a:spcBef>
            </a:pPr>
            <a:endParaRPr lang="nl-NL" dirty="0" smtClean="0"/>
          </a:p>
          <a:p>
            <a:pPr eaLnBrk="1" hangingPunct="1">
              <a:spcBef>
                <a:spcPct val="0"/>
              </a:spcBef>
            </a:pPr>
            <a:endParaRPr lang="nl-NL" dirty="0" smtClean="0"/>
          </a:p>
        </p:txBody>
      </p:sp>
      <p:sp>
        <p:nvSpPr>
          <p:cNvPr id="47107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2AAF6-A213-4C09-8FA8-CA2E22F00281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nl-N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SLO-ppt-backdrop-titl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588" y="11113"/>
            <a:ext cx="9182101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124800" y="1601999"/>
            <a:ext cx="5335200" cy="2667600"/>
          </a:xfrm>
        </p:spPr>
        <p:txBody>
          <a:bodyPr anchor="t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124800" y="2818800"/>
            <a:ext cx="5335200" cy="1752600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Vul de datum in</a:t>
            </a: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6094D-644C-418F-9B4E-08AA90DE9BE7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2887E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Vul de datum in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B0870-DBF9-4C34-AD2E-61C5F5199577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60232" y="260648"/>
            <a:ext cx="1866544" cy="5851525"/>
          </a:xfrm>
        </p:spPr>
        <p:txBody>
          <a:bodyPr vert="eaVert"/>
          <a:lstStyle>
            <a:lvl1pPr>
              <a:defRPr>
                <a:solidFill>
                  <a:srgbClr val="92887E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905256" y="274638"/>
            <a:ext cx="5682968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Vul de datum in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DA2B8-FE85-4493-9089-B01832FEB649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2887E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Vul de datum in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810C2-DBD7-420C-897B-6E9C39666389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23543" y="4406900"/>
            <a:ext cx="7608897" cy="1362075"/>
          </a:xfrm>
        </p:spPr>
        <p:txBody>
          <a:bodyPr anchor="t"/>
          <a:lstStyle>
            <a:lvl1pPr algn="l">
              <a:defRPr sz="4000" b="1" cap="all">
                <a:solidFill>
                  <a:srgbClr val="92887E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14399" y="2906713"/>
            <a:ext cx="7618041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Vul de datum in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6CABE-CC1E-465A-B94A-572C3E590ED6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2887E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923544" y="1988840"/>
            <a:ext cx="3720464" cy="4107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788024" y="1988840"/>
            <a:ext cx="3722400" cy="410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Vul de datum in</a:t>
            </a: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64C48-2834-40CB-9CC2-8E7AB27AEB95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2887E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23544" y="1844824"/>
            <a:ext cx="372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905256" y="2560321"/>
            <a:ext cx="3738752" cy="356584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788024" y="1844824"/>
            <a:ext cx="372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788024" y="2564904"/>
            <a:ext cx="3744416" cy="356584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Vul de datum in</a:t>
            </a: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82D1D-DBE5-4ABD-B9B8-1CD6ED6CF861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2887E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Vul de datum in</a:t>
            </a: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CB7A2-E686-45C2-AF18-6830CA8ECD28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Vul de datum in</a:t>
            </a: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9C59E-EFD0-469F-8731-A3FCBB606939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2865512" cy="1162050"/>
          </a:xfrm>
        </p:spPr>
        <p:txBody>
          <a:bodyPr anchor="b"/>
          <a:lstStyle>
            <a:lvl1pPr algn="l">
              <a:defRPr sz="2000" b="1">
                <a:solidFill>
                  <a:srgbClr val="92887E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24976" y="273050"/>
            <a:ext cx="470746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914400" y="1556792"/>
            <a:ext cx="2865512" cy="456937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Vul de datum in</a:t>
            </a: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98955-5150-4584-AE97-8B8206677BD7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92887E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dirty="0" smtClean="0"/>
              <a:t>Klik op het pictogram als u een afbeelding wilt toevoegen</a:t>
            </a:r>
            <a:endParaRPr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Vul de datum in</a:t>
            </a: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0E4A7-3356-470C-A412-F08E50A9CD50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SLO-ppt-backdrop-master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914400" y="608013"/>
            <a:ext cx="76184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8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917575" y="1979613"/>
            <a:ext cx="761523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917575" y="6356350"/>
            <a:ext cx="1673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NL" dirty="0"/>
              <a:t>Vul de datum in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3248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859588" y="6356350"/>
            <a:ext cx="1673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3119BC4-2F10-43DA-AD4D-AF3720FE233F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rgerschapmbo.slo.nl/cursu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.haandrikman@slo.n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1"/>
          <p:cNvSpPr>
            <a:spLocks noGrp="1"/>
          </p:cNvSpPr>
          <p:nvPr>
            <p:ph type="ctrTitle"/>
          </p:nvPr>
        </p:nvSpPr>
        <p:spPr>
          <a:xfrm>
            <a:off x="3124200" y="1601788"/>
            <a:ext cx="5840288" cy="2668587"/>
          </a:xfrm>
        </p:spPr>
        <p:txBody>
          <a:bodyPr/>
          <a:lstStyle/>
          <a:p>
            <a:pPr eaLnBrk="1" hangingPunct="1"/>
            <a:r>
              <a:rPr lang="nl-NL" dirty="0" smtClean="0"/>
              <a:t>Cursus Curriculumontwerp </a:t>
            </a:r>
            <a:r>
              <a:rPr lang="nl-NL" dirty="0"/>
              <a:t>burgerschap mbo</a:t>
            </a:r>
          </a:p>
        </p:txBody>
      </p:sp>
      <p:sp>
        <p:nvSpPr>
          <p:cNvPr id="14338" name="Ondertitel 2"/>
          <p:cNvSpPr>
            <a:spLocks noGrp="1"/>
          </p:cNvSpPr>
          <p:nvPr>
            <p:ph type="subTitle" idx="1"/>
          </p:nvPr>
        </p:nvSpPr>
        <p:spPr>
          <a:xfrm>
            <a:off x="3124200" y="2819400"/>
            <a:ext cx="5335588" cy="2409800"/>
          </a:xfrm>
        </p:spPr>
        <p:txBody>
          <a:bodyPr/>
          <a:lstStyle/>
          <a:p>
            <a:pPr eaLnBrk="1" hangingPunct="1"/>
            <a:r>
              <a:rPr lang="en-US" dirty="0" smtClean="0"/>
              <a:t>Marjolein Haandrikman</a:t>
            </a:r>
          </a:p>
          <a:p>
            <a:pPr eaLnBrk="1" hangingPunct="1"/>
            <a:r>
              <a:rPr lang="en-US" dirty="0" smtClean="0"/>
              <a:t>7 </a:t>
            </a:r>
            <a:r>
              <a:rPr lang="en-US" dirty="0" err="1" smtClean="0"/>
              <a:t>november</a:t>
            </a:r>
            <a:r>
              <a:rPr lang="en-US" dirty="0" smtClean="0"/>
              <a:t> 2012</a:t>
            </a: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Inhoud</a:t>
            </a:r>
            <a:r>
              <a:rPr lang="en-US" dirty="0" smtClean="0"/>
              <a:t> van de </a:t>
            </a:r>
            <a:r>
              <a:rPr lang="en-US" dirty="0" err="1" smtClean="0"/>
              <a:t>cursus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Werkblad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hulpmiddel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Toepassingsmogelijkheden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 smtClean="0"/>
              <a:t>In </a:t>
            </a:r>
            <a:r>
              <a:rPr lang="en-US" dirty="0" err="1" smtClean="0"/>
              <a:t>kaart</a:t>
            </a:r>
            <a:r>
              <a:rPr lang="en-US" dirty="0" smtClean="0"/>
              <a:t> </a:t>
            </a:r>
            <a:r>
              <a:rPr lang="en-US" dirty="0" err="1" smtClean="0"/>
              <a:t>brengen</a:t>
            </a:r>
            <a:r>
              <a:rPr lang="en-US" dirty="0" smtClean="0"/>
              <a:t> </a:t>
            </a:r>
            <a:r>
              <a:rPr lang="en-US" dirty="0" err="1" smtClean="0"/>
              <a:t>huidige</a:t>
            </a:r>
            <a:r>
              <a:rPr lang="en-US" dirty="0" smtClean="0"/>
              <a:t> </a:t>
            </a:r>
            <a:r>
              <a:rPr lang="en-US" dirty="0" err="1" smtClean="0"/>
              <a:t>situatie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err="1" smtClean="0"/>
              <a:t>kaart</a:t>
            </a:r>
            <a:r>
              <a:rPr lang="en-US" dirty="0" smtClean="0"/>
              <a:t> </a:t>
            </a:r>
            <a:r>
              <a:rPr lang="en-US" dirty="0" err="1" smtClean="0"/>
              <a:t>brengen</a:t>
            </a:r>
            <a:r>
              <a:rPr lang="en-US" dirty="0" smtClean="0"/>
              <a:t> </a:t>
            </a:r>
            <a:r>
              <a:rPr lang="en-US" dirty="0" err="1" smtClean="0"/>
              <a:t>gewenste</a:t>
            </a:r>
            <a:r>
              <a:rPr lang="en-US" dirty="0" smtClean="0"/>
              <a:t> </a:t>
            </a:r>
            <a:r>
              <a:rPr lang="en-US" dirty="0" err="1" smtClean="0"/>
              <a:t>situatie</a:t>
            </a:r>
            <a:endParaRPr lang="en-US" dirty="0"/>
          </a:p>
          <a:p>
            <a:r>
              <a:rPr lang="en-US" dirty="0" err="1" smtClean="0"/>
              <a:t>Visiebepaling</a:t>
            </a:r>
            <a:r>
              <a:rPr lang="en-US" dirty="0" smtClean="0"/>
              <a:t> met het team </a:t>
            </a:r>
          </a:p>
          <a:p>
            <a:r>
              <a:rPr lang="en-US" dirty="0" err="1" smtClean="0"/>
              <a:t>Beleid</a:t>
            </a:r>
            <a:r>
              <a:rPr lang="en-US" dirty="0" smtClean="0"/>
              <a:t> en </a:t>
            </a:r>
            <a:r>
              <a:rPr lang="en-US" dirty="0" err="1" smtClean="0"/>
              <a:t>kaders</a:t>
            </a:r>
            <a:r>
              <a:rPr lang="en-US" dirty="0" smtClean="0"/>
              <a:t> </a:t>
            </a:r>
            <a:r>
              <a:rPr lang="en-US" dirty="0" err="1" smtClean="0"/>
              <a:t>afstemmen</a:t>
            </a:r>
            <a:r>
              <a:rPr lang="en-US" dirty="0" smtClean="0"/>
              <a:t> met management</a:t>
            </a:r>
          </a:p>
          <a:p>
            <a:r>
              <a:rPr lang="en-US" dirty="0" smtClean="0"/>
              <a:t>Basis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verantwoording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Vul de datum in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6810C2-DBD7-420C-897B-6E9C39666389}" type="slidenum">
              <a:rPr lang="nl-NL" smtClean="0"/>
              <a:pPr>
                <a:defRPr/>
              </a:pPr>
              <a:t>10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00693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 van de </a:t>
            </a:r>
            <a:r>
              <a:rPr lang="en-US" dirty="0" err="1" smtClean="0"/>
              <a:t>cursus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Pilot</a:t>
            </a:r>
          </a:p>
          <a:p>
            <a:r>
              <a:rPr lang="en-US" dirty="0" err="1" smtClean="0"/>
              <a:t>Fontys</a:t>
            </a:r>
            <a:r>
              <a:rPr lang="en-US" dirty="0" smtClean="0"/>
              <a:t> </a:t>
            </a:r>
            <a:r>
              <a:rPr lang="en-US" dirty="0" err="1" smtClean="0"/>
              <a:t>Hogeschool</a:t>
            </a:r>
            <a:r>
              <a:rPr lang="en-US" dirty="0" smtClean="0"/>
              <a:t>, </a:t>
            </a:r>
            <a:r>
              <a:rPr lang="en-US" dirty="0" err="1" smtClean="0"/>
              <a:t>tweedegraads</a:t>
            </a:r>
            <a:r>
              <a:rPr lang="en-US" dirty="0" smtClean="0"/>
              <a:t> </a:t>
            </a:r>
            <a:r>
              <a:rPr lang="en-US" dirty="0" err="1" smtClean="0"/>
              <a:t>docentenopleiding</a:t>
            </a:r>
            <a:r>
              <a:rPr lang="en-US" dirty="0" smtClean="0"/>
              <a:t> </a:t>
            </a:r>
            <a:r>
              <a:rPr lang="en-US" dirty="0" err="1" smtClean="0"/>
              <a:t>maatschappijleer</a:t>
            </a:r>
            <a:endParaRPr lang="en-US" dirty="0" smtClean="0"/>
          </a:p>
          <a:p>
            <a:r>
              <a:rPr lang="en-US" dirty="0" err="1" smtClean="0"/>
              <a:t>Derde-jaars</a:t>
            </a:r>
            <a:r>
              <a:rPr lang="en-US" dirty="0" smtClean="0"/>
              <a:t> </a:t>
            </a:r>
            <a:r>
              <a:rPr lang="en-US" dirty="0" err="1" smtClean="0"/>
              <a:t>voltijd</a:t>
            </a:r>
            <a:r>
              <a:rPr lang="en-US" dirty="0" smtClean="0"/>
              <a:t> </a:t>
            </a:r>
            <a:r>
              <a:rPr lang="en-US" dirty="0" err="1" smtClean="0"/>
              <a:t>studenten</a:t>
            </a:r>
            <a:r>
              <a:rPr lang="en-US" dirty="0" smtClean="0"/>
              <a:t> (</a:t>
            </a:r>
            <a:r>
              <a:rPr lang="en-US" dirty="0" err="1" smtClean="0"/>
              <a:t>augustus</a:t>
            </a:r>
            <a:r>
              <a:rPr lang="en-US" dirty="0" smtClean="0"/>
              <a:t> – </a:t>
            </a:r>
            <a:r>
              <a:rPr lang="en-US" dirty="0" err="1" smtClean="0"/>
              <a:t>september</a:t>
            </a:r>
            <a:r>
              <a:rPr lang="en-US" dirty="0" smtClean="0"/>
              <a:t> 2012)</a:t>
            </a:r>
          </a:p>
          <a:p>
            <a:r>
              <a:rPr lang="en-US" dirty="0" err="1" smtClean="0"/>
              <a:t>Drie</a:t>
            </a:r>
            <a:r>
              <a:rPr lang="en-US" dirty="0" smtClean="0"/>
              <a:t> </a:t>
            </a:r>
            <a:r>
              <a:rPr lang="en-US" dirty="0" err="1" smtClean="0"/>
              <a:t>bijeenkomsten</a:t>
            </a:r>
            <a:r>
              <a:rPr lang="en-US" dirty="0" smtClean="0"/>
              <a:t> met </a:t>
            </a:r>
            <a:r>
              <a:rPr lang="en-US" dirty="0" err="1" smtClean="0"/>
              <a:t>opdrachten</a:t>
            </a:r>
            <a:r>
              <a:rPr lang="en-US" dirty="0" smtClean="0"/>
              <a:t> in het </a:t>
            </a:r>
            <a:r>
              <a:rPr lang="en-US" dirty="0" err="1" smtClean="0"/>
              <a:t>kader</a:t>
            </a:r>
            <a:r>
              <a:rPr lang="en-US" dirty="0" smtClean="0"/>
              <a:t> van de module </a:t>
            </a:r>
            <a:r>
              <a:rPr lang="en-US" dirty="0" err="1" smtClean="0"/>
              <a:t>Ontwerpen</a:t>
            </a:r>
            <a:r>
              <a:rPr lang="en-US" dirty="0" smtClean="0"/>
              <a:t> van </a:t>
            </a:r>
            <a:r>
              <a:rPr lang="en-US" dirty="0" err="1" smtClean="0"/>
              <a:t>Onderwijs</a:t>
            </a:r>
            <a:endParaRPr lang="en-US" dirty="0" smtClean="0"/>
          </a:p>
          <a:p>
            <a:r>
              <a:rPr lang="en-US" dirty="0" err="1" smtClean="0"/>
              <a:t>Gastlessen</a:t>
            </a:r>
            <a:r>
              <a:rPr lang="en-US" dirty="0" smtClean="0"/>
              <a:t> </a:t>
            </a:r>
            <a:r>
              <a:rPr lang="en-US" dirty="0" err="1" smtClean="0"/>
              <a:t>voorafgaand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de stage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Nog</a:t>
            </a:r>
            <a:r>
              <a:rPr lang="en-US" dirty="0" smtClean="0"/>
              <a:t> </a:t>
            </a:r>
            <a:r>
              <a:rPr lang="en-US" dirty="0" err="1" smtClean="0"/>
              <a:t>uit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voeren</a:t>
            </a:r>
            <a:r>
              <a:rPr lang="en-US" dirty="0" smtClean="0"/>
              <a:t>: </a:t>
            </a:r>
            <a:r>
              <a:rPr lang="en-US" dirty="0" err="1" smtClean="0"/>
              <a:t>december</a:t>
            </a:r>
            <a:r>
              <a:rPr lang="en-US" dirty="0" smtClean="0"/>
              <a:t>, </a:t>
            </a:r>
            <a:r>
              <a:rPr lang="en-US" dirty="0" err="1" smtClean="0"/>
              <a:t>éénmalige</a:t>
            </a:r>
            <a:r>
              <a:rPr lang="en-US" dirty="0" smtClean="0"/>
              <a:t> </a:t>
            </a:r>
            <a:r>
              <a:rPr lang="en-US" dirty="0" err="1" smtClean="0"/>
              <a:t>werkbijeenkomst</a:t>
            </a:r>
            <a:r>
              <a:rPr lang="en-US" dirty="0" smtClean="0"/>
              <a:t> met </a:t>
            </a:r>
            <a:r>
              <a:rPr lang="en-US" dirty="0" err="1" smtClean="0"/>
              <a:t>deeltijdstudenten</a:t>
            </a:r>
            <a:r>
              <a:rPr lang="en-US" dirty="0" smtClean="0"/>
              <a:t> </a:t>
            </a:r>
            <a:r>
              <a:rPr lang="en-US" dirty="0" err="1" smtClean="0"/>
              <a:t>Fontys</a:t>
            </a:r>
            <a:r>
              <a:rPr lang="en-US" dirty="0" smtClean="0"/>
              <a:t>. 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Vul de datum in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6810C2-DBD7-420C-897B-6E9C39666389}" type="slidenum">
              <a:rPr lang="nl-NL" smtClean="0"/>
              <a:pPr>
                <a:defRPr/>
              </a:pPr>
              <a:t>11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57891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Ervaringen</a:t>
            </a:r>
            <a:r>
              <a:rPr lang="en-US" dirty="0" smtClean="0"/>
              <a:t> met de pilot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99592" y="1628800"/>
            <a:ext cx="7615238" cy="4114800"/>
          </a:xfrm>
        </p:spPr>
        <p:txBody>
          <a:bodyPr/>
          <a:lstStyle/>
          <a:p>
            <a:r>
              <a:rPr lang="en-US" dirty="0" err="1" smtClean="0"/>
              <a:t>Voor</a:t>
            </a:r>
            <a:r>
              <a:rPr lang="en-US" dirty="0" smtClean="0"/>
              <a:t> de </a:t>
            </a:r>
            <a:r>
              <a:rPr lang="en-US" dirty="0" err="1" smtClean="0"/>
              <a:t>studenten</a:t>
            </a:r>
            <a:r>
              <a:rPr lang="en-US" dirty="0" smtClean="0"/>
              <a:t> </a:t>
            </a:r>
            <a:r>
              <a:rPr lang="en-US" dirty="0" err="1" smtClean="0"/>
              <a:t>moeilijke</a:t>
            </a:r>
            <a:r>
              <a:rPr lang="en-US" dirty="0" smtClean="0"/>
              <a:t> </a:t>
            </a:r>
            <a:r>
              <a:rPr lang="en-US" dirty="0" err="1" smtClean="0"/>
              <a:t>materie</a:t>
            </a:r>
            <a:r>
              <a:rPr lang="en-US" dirty="0" smtClean="0"/>
              <a:t>, met name </a:t>
            </a:r>
            <a:r>
              <a:rPr lang="en-US" dirty="0" err="1" smtClean="0"/>
              <a:t>om</a:t>
            </a:r>
            <a:r>
              <a:rPr lang="en-US" dirty="0" smtClean="0"/>
              <a:t> de </a:t>
            </a:r>
            <a:r>
              <a:rPr lang="en-US" dirty="0" err="1" smtClean="0"/>
              <a:t>overstap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maken</a:t>
            </a:r>
            <a:r>
              <a:rPr lang="en-US" dirty="0" smtClean="0"/>
              <a:t> van het </a:t>
            </a:r>
            <a:r>
              <a:rPr lang="en-US" dirty="0" err="1" smtClean="0"/>
              <a:t>voorbereiden</a:t>
            </a:r>
            <a:r>
              <a:rPr lang="en-US" dirty="0" smtClean="0"/>
              <a:t> van </a:t>
            </a:r>
            <a:r>
              <a:rPr lang="en-US" dirty="0" err="1" smtClean="0"/>
              <a:t>één</a:t>
            </a:r>
            <a:r>
              <a:rPr lang="en-US" dirty="0" smtClean="0"/>
              <a:t> les </a:t>
            </a:r>
            <a:r>
              <a:rPr lang="en-US" dirty="0" err="1" smtClean="0"/>
              <a:t>naar</a:t>
            </a:r>
            <a:r>
              <a:rPr lang="en-US" dirty="0" smtClean="0"/>
              <a:t> het </a:t>
            </a:r>
            <a:r>
              <a:rPr lang="en-US" dirty="0" err="1" smtClean="0"/>
              <a:t>ontwikkelen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leerplan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Hierdoor</a:t>
            </a:r>
            <a:r>
              <a:rPr lang="en-US" dirty="0" smtClean="0"/>
              <a:t> was het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aantal</a:t>
            </a:r>
            <a:r>
              <a:rPr lang="en-US" dirty="0" smtClean="0"/>
              <a:t> </a:t>
            </a:r>
            <a:r>
              <a:rPr lang="en-US" dirty="0" err="1" smtClean="0"/>
              <a:t>studenten</a:t>
            </a:r>
            <a:r>
              <a:rPr lang="en-US" dirty="0" smtClean="0"/>
              <a:t> </a:t>
            </a:r>
            <a:r>
              <a:rPr lang="en-US" dirty="0" err="1" smtClean="0"/>
              <a:t>nog</a:t>
            </a:r>
            <a:r>
              <a:rPr lang="en-US" dirty="0" smtClean="0"/>
              <a:t> (</a:t>
            </a:r>
            <a:r>
              <a:rPr lang="en-US" dirty="0" err="1" smtClean="0"/>
              <a:t>te</a:t>
            </a:r>
            <a:r>
              <a:rPr lang="en-US" dirty="0" smtClean="0"/>
              <a:t>) abstract.</a:t>
            </a:r>
          </a:p>
          <a:p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iedereen</a:t>
            </a:r>
            <a:r>
              <a:rPr lang="en-US" dirty="0" smtClean="0"/>
              <a:t> was </a:t>
            </a:r>
            <a:r>
              <a:rPr lang="en-US" dirty="0" err="1" smtClean="0"/>
              <a:t>bekend</a:t>
            </a:r>
            <a:r>
              <a:rPr lang="en-US" dirty="0" smtClean="0"/>
              <a:t> of had </a:t>
            </a:r>
            <a:r>
              <a:rPr lang="en-US" dirty="0" err="1" smtClean="0"/>
              <a:t>affiniteit</a:t>
            </a:r>
            <a:r>
              <a:rPr lang="en-US" dirty="0" smtClean="0"/>
              <a:t> met de context van het </a:t>
            </a:r>
            <a:r>
              <a:rPr lang="en-US" dirty="0" err="1" smtClean="0"/>
              <a:t>mbo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zinvol</a:t>
            </a:r>
            <a:r>
              <a:rPr lang="en-US" dirty="0" smtClean="0"/>
              <a:t> </a:t>
            </a:r>
            <a:r>
              <a:rPr lang="en-US" dirty="0" err="1" smtClean="0"/>
              <a:t>werd</a:t>
            </a:r>
            <a:r>
              <a:rPr lang="en-US" dirty="0" smtClean="0"/>
              <a:t> </a:t>
            </a:r>
            <a:r>
              <a:rPr lang="en-US" dirty="0" err="1" smtClean="0"/>
              <a:t>ervaren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Analyse</a:t>
            </a:r>
            <a:r>
              <a:rPr lang="en-US" dirty="0" smtClean="0"/>
              <a:t> door </a:t>
            </a:r>
            <a:r>
              <a:rPr lang="en-US" dirty="0" err="1" smtClean="0"/>
              <a:t>middel</a:t>
            </a:r>
            <a:r>
              <a:rPr lang="en-US" dirty="0" smtClean="0"/>
              <a:t> van het </a:t>
            </a:r>
            <a:r>
              <a:rPr lang="en-US" dirty="0" err="1" smtClean="0"/>
              <a:t>werkblad</a:t>
            </a:r>
            <a:endParaRPr lang="en-US" dirty="0" smtClean="0"/>
          </a:p>
          <a:p>
            <a:r>
              <a:rPr lang="en-US" dirty="0" err="1" smtClean="0"/>
              <a:t>Visie</a:t>
            </a:r>
            <a:r>
              <a:rPr lang="en-US" dirty="0" smtClean="0"/>
              <a:t> op </a:t>
            </a:r>
            <a:r>
              <a:rPr lang="en-US" dirty="0" err="1" smtClean="0"/>
              <a:t>burgerschap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vertrekpunt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leerplanontwikkeling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Minder </a:t>
            </a:r>
            <a:r>
              <a:rPr lang="en-US" dirty="0" err="1" smtClean="0"/>
              <a:t>zinvol</a:t>
            </a:r>
            <a:r>
              <a:rPr lang="en-US" dirty="0" smtClean="0"/>
              <a:t> </a:t>
            </a:r>
            <a:r>
              <a:rPr lang="en-US" dirty="0" err="1" smtClean="0"/>
              <a:t>werd</a:t>
            </a:r>
            <a:r>
              <a:rPr lang="en-US" dirty="0" smtClean="0"/>
              <a:t> </a:t>
            </a:r>
            <a:r>
              <a:rPr lang="en-US" dirty="0" err="1" smtClean="0"/>
              <a:t>ervaren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Leeractiviteiten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burgerschap</a:t>
            </a:r>
            <a:r>
              <a:rPr lang="en-US" dirty="0" smtClean="0"/>
              <a:t> (reeds elders in de </a:t>
            </a:r>
            <a:r>
              <a:rPr lang="en-US" dirty="0" err="1" smtClean="0"/>
              <a:t>opleiding</a:t>
            </a:r>
            <a:r>
              <a:rPr lang="en-US" dirty="0" smtClean="0"/>
              <a:t>)</a:t>
            </a:r>
          </a:p>
          <a:p>
            <a:r>
              <a:rPr lang="en-US" dirty="0" smtClean="0"/>
              <a:t>De </a:t>
            </a:r>
            <a:r>
              <a:rPr lang="en-US" dirty="0" err="1" smtClean="0"/>
              <a:t>huiswerkopdrachten</a:t>
            </a:r>
            <a:r>
              <a:rPr lang="en-US" dirty="0" smtClean="0"/>
              <a:t> (</a:t>
            </a:r>
            <a:r>
              <a:rPr lang="en-US" dirty="0" err="1" smtClean="0"/>
              <a:t>vrijblijvend</a:t>
            </a:r>
            <a:r>
              <a:rPr lang="en-US" dirty="0" smtClean="0"/>
              <a:t> en </a:t>
            </a:r>
            <a:r>
              <a:rPr lang="en-US" dirty="0" err="1" smtClean="0"/>
              <a:t>nog</a:t>
            </a:r>
            <a:r>
              <a:rPr lang="en-US" dirty="0" smtClean="0"/>
              <a:t> </a:t>
            </a:r>
            <a:r>
              <a:rPr lang="en-US" dirty="0" err="1" smtClean="0"/>
              <a:t>voordat</a:t>
            </a:r>
            <a:r>
              <a:rPr lang="en-US" dirty="0" smtClean="0"/>
              <a:t> de stage </a:t>
            </a:r>
            <a:r>
              <a:rPr lang="en-US" dirty="0" err="1" smtClean="0"/>
              <a:t>begon</a:t>
            </a:r>
            <a:r>
              <a:rPr lang="en-US" dirty="0" smtClean="0"/>
              <a:t>)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Vul de datum in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6810C2-DBD7-420C-897B-6E9C39666389}" type="slidenum">
              <a:rPr lang="nl-NL" smtClean="0"/>
              <a:pPr>
                <a:defRPr/>
              </a:pPr>
              <a:t>12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46184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Mogelijkheden voor verbetering en voor inbedding in de </a:t>
            </a:r>
            <a:r>
              <a:rPr lang="nl-NL" dirty="0" smtClean="0"/>
              <a:t>opleidingen.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Aandachtspunten</a:t>
            </a:r>
            <a:r>
              <a:rPr lang="en-US" dirty="0" smtClean="0"/>
              <a:t> op basis van de pilot:</a:t>
            </a:r>
          </a:p>
          <a:p>
            <a:r>
              <a:rPr lang="en-US" dirty="0" err="1" smtClean="0"/>
              <a:t>Inbedding</a:t>
            </a:r>
            <a:r>
              <a:rPr lang="en-US" dirty="0" smtClean="0"/>
              <a:t> in het curriculum</a:t>
            </a:r>
          </a:p>
          <a:p>
            <a:r>
              <a:rPr lang="en-US" dirty="0" err="1" smtClean="0"/>
              <a:t>Aansluiting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de stage (parallel, of </a:t>
            </a:r>
            <a:r>
              <a:rPr lang="en-US" dirty="0" err="1" smtClean="0"/>
              <a:t>toch</a:t>
            </a:r>
            <a:r>
              <a:rPr lang="en-US" dirty="0" smtClean="0"/>
              <a:t> </a:t>
            </a:r>
            <a:r>
              <a:rPr lang="en-US" dirty="0" err="1" smtClean="0"/>
              <a:t>voorafgaand</a:t>
            </a:r>
            <a:r>
              <a:rPr lang="en-US" dirty="0" smtClean="0"/>
              <a:t>?)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Uitbreiding</a:t>
            </a:r>
            <a:r>
              <a:rPr lang="en-US" dirty="0" smtClean="0"/>
              <a:t> </a:t>
            </a:r>
            <a:r>
              <a:rPr lang="en-US" dirty="0" err="1" smtClean="0"/>
              <a:t>naar</a:t>
            </a:r>
            <a:r>
              <a:rPr lang="en-US" dirty="0" smtClean="0"/>
              <a:t>...</a:t>
            </a:r>
          </a:p>
          <a:p>
            <a:r>
              <a:rPr lang="en-US" dirty="0" err="1" smtClean="0"/>
              <a:t>Beoordeling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aandachtspunt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Voortgezet</a:t>
            </a:r>
            <a:r>
              <a:rPr lang="en-US" dirty="0" smtClean="0"/>
              <a:t> </a:t>
            </a:r>
            <a:r>
              <a:rPr lang="en-US" dirty="0" err="1" smtClean="0"/>
              <a:t>onderwijs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Hoe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verdere</a:t>
            </a:r>
            <a:r>
              <a:rPr lang="en-US" dirty="0" smtClean="0"/>
              <a:t> </a:t>
            </a:r>
            <a:r>
              <a:rPr lang="en-US" dirty="0" err="1" smtClean="0"/>
              <a:t>samenwerking</a:t>
            </a:r>
            <a:r>
              <a:rPr lang="en-US" dirty="0" smtClean="0"/>
              <a:t> en </a:t>
            </a:r>
            <a:r>
              <a:rPr lang="en-US" dirty="0" err="1" smtClean="0"/>
              <a:t>afstemming</a:t>
            </a:r>
            <a:r>
              <a:rPr lang="en-US" dirty="0" smtClean="0"/>
              <a:t> </a:t>
            </a:r>
            <a:r>
              <a:rPr lang="en-US" dirty="0" err="1" smtClean="0"/>
              <a:t>vorm</a:t>
            </a:r>
            <a:r>
              <a:rPr lang="en-US" dirty="0" smtClean="0"/>
              <a:t> </a:t>
            </a:r>
            <a:r>
              <a:rPr lang="en-US" dirty="0" err="1" smtClean="0"/>
              <a:t>krijgen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Vul de datum in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6810C2-DBD7-420C-897B-6E9C39666389}" type="slidenum">
              <a:rPr lang="nl-NL" smtClean="0"/>
              <a:pPr>
                <a:defRPr/>
              </a:pPr>
              <a:t>13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14510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el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618413" cy="1143000"/>
          </a:xfrm>
        </p:spPr>
        <p:txBody>
          <a:bodyPr/>
          <a:lstStyle/>
          <a:p>
            <a:pPr eaLnBrk="1" hangingPunct="1"/>
            <a:r>
              <a:rPr lang="nl-NL" dirty="0" smtClean="0"/>
              <a:t>Tot slot</a:t>
            </a:r>
            <a:br>
              <a:rPr lang="nl-NL" dirty="0" smtClean="0"/>
            </a:br>
            <a:r>
              <a:rPr lang="nl-NL" sz="1800" dirty="0"/>
              <a:t/>
            </a:r>
            <a:br>
              <a:rPr lang="nl-NL" sz="1800" dirty="0"/>
            </a:br>
            <a:endParaRPr lang="nl-NL" sz="1800" dirty="0" smtClean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99592" y="1700808"/>
            <a:ext cx="7615238" cy="432048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 smtClean="0"/>
              <a:t>Cursusmateriaal (</a:t>
            </a:r>
            <a:r>
              <a:rPr lang="nl-NL" dirty="0" err="1" smtClean="0"/>
              <a:t>powerpoints</a:t>
            </a:r>
            <a:r>
              <a:rPr lang="nl-NL" dirty="0" smtClean="0"/>
              <a:t>, opdrachten en achtergronden) is beschikbaar via </a:t>
            </a:r>
            <a:r>
              <a:rPr lang="nl-NL" dirty="0" smtClean="0">
                <a:hlinkClick r:id="rId3"/>
              </a:rPr>
              <a:t>http://www.burgerschapmbo.slo.nl/cursus</a:t>
            </a:r>
            <a:endParaRPr lang="nl-NL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vragen</a:t>
            </a:r>
            <a:r>
              <a:rPr lang="en-US" dirty="0" smtClean="0"/>
              <a:t> of </a:t>
            </a:r>
            <a:r>
              <a:rPr lang="en-US" dirty="0" err="1" smtClean="0"/>
              <a:t>meer</a:t>
            </a:r>
            <a:r>
              <a:rPr lang="en-US" dirty="0" smtClean="0"/>
              <a:t> </a:t>
            </a:r>
            <a:r>
              <a:rPr lang="en-US" dirty="0" err="1" smtClean="0"/>
              <a:t>informatie</a:t>
            </a:r>
            <a:r>
              <a:rPr lang="en-US" dirty="0" smtClean="0"/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Marjolein Haandrikman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>
                <a:hlinkClick r:id="rId4"/>
              </a:rPr>
              <a:t>m.haandrikman@slo.nl</a:t>
            </a: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053-4840415</a:t>
            </a:r>
            <a:endParaRPr lang="nl-NL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/>
          </a:p>
          <a:p>
            <a:pPr marL="3556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Vul de datum in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E36411-F201-4221-B209-B91D4BC9F95C}" type="slidenum">
              <a:rPr lang="nl-NL"/>
              <a:pPr>
                <a:defRPr/>
              </a:pPr>
              <a:t>14</a:t>
            </a:fld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dirty="0" smtClean="0"/>
              <a:t>Cursus curriculumontwerp burgerschap mbo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87624" y="1988840"/>
            <a:ext cx="7615238" cy="4114800"/>
          </a:xfrm>
        </p:spPr>
        <p:txBody>
          <a:bodyPr rtlCol="0">
            <a:normAutofit/>
          </a:bodyPr>
          <a:lstStyle/>
          <a:p>
            <a:r>
              <a:rPr lang="en-US" dirty="0" err="1" smtClean="0"/>
              <a:t>Aanleiding</a:t>
            </a:r>
            <a:r>
              <a:rPr lang="en-US" dirty="0" smtClean="0"/>
              <a:t> en </a:t>
            </a:r>
            <a:r>
              <a:rPr lang="en-US" dirty="0" err="1" smtClean="0"/>
              <a:t>ontstaan</a:t>
            </a:r>
            <a:r>
              <a:rPr lang="en-US" dirty="0" smtClean="0"/>
              <a:t> van de </a:t>
            </a:r>
            <a:r>
              <a:rPr lang="en-US" dirty="0" err="1" smtClean="0"/>
              <a:t>cursus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Inhoud</a:t>
            </a:r>
            <a:r>
              <a:rPr lang="en-US" dirty="0" smtClean="0"/>
              <a:t>, </a:t>
            </a:r>
            <a:r>
              <a:rPr lang="en-US" dirty="0" err="1" smtClean="0"/>
              <a:t>werkwijze</a:t>
            </a:r>
            <a:r>
              <a:rPr lang="en-US" dirty="0" smtClean="0"/>
              <a:t> en </a:t>
            </a:r>
            <a:r>
              <a:rPr lang="en-US" dirty="0" err="1" smtClean="0"/>
              <a:t>achterliggende</a:t>
            </a:r>
            <a:r>
              <a:rPr lang="en-US" dirty="0" smtClean="0"/>
              <a:t> </a:t>
            </a:r>
            <a:r>
              <a:rPr lang="en-US" dirty="0" err="1" smtClean="0"/>
              <a:t>ideeen</a:t>
            </a:r>
            <a:r>
              <a:rPr lang="en-US" dirty="0" smtClean="0"/>
              <a:t>.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Mogelijkheden voor verbetering, voor inbedding in de opleiding en voor samenwerking.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dirty="0" smtClean="0"/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endParaRPr lang="nl-NL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Vul de datum in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79663-458A-428D-87D9-8E7C68EED6AA}" type="slidenum">
              <a:rPr lang="nl-NL"/>
              <a:pPr>
                <a:defRPr/>
              </a:pPr>
              <a:t>2</a:t>
            </a:fld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dirty="0" smtClean="0"/>
              <a:t>Ontstaan van de cursus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3608" y="1700808"/>
            <a:ext cx="7615238" cy="4114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Aanleiding</a:t>
            </a:r>
            <a:r>
              <a:rPr lang="en-US" dirty="0" smtClean="0"/>
              <a:t> </a:t>
            </a:r>
            <a:r>
              <a:rPr lang="en-US" dirty="0" err="1" smtClean="0"/>
              <a:t>ondersteuning</a:t>
            </a:r>
            <a:r>
              <a:rPr lang="en-US" dirty="0" smtClean="0"/>
              <a:t> </a:t>
            </a:r>
            <a:r>
              <a:rPr lang="en-US" dirty="0" err="1" smtClean="0"/>
              <a:t>burgerschap</a:t>
            </a:r>
            <a:r>
              <a:rPr lang="en-US" dirty="0" smtClean="0"/>
              <a:t> </a:t>
            </a:r>
            <a:r>
              <a:rPr lang="en-US" dirty="0" err="1" smtClean="0"/>
              <a:t>mbo</a:t>
            </a:r>
            <a:r>
              <a:rPr lang="en-US" dirty="0" smtClean="0"/>
              <a:t>: </a:t>
            </a:r>
            <a:r>
              <a:rPr lang="en-US" dirty="0" err="1" smtClean="0"/>
              <a:t>burgerschap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verplicht</a:t>
            </a:r>
            <a:r>
              <a:rPr lang="en-US" dirty="0" smtClean="0"/>
              <a:t> </a:t>
            </a:r>
            <a:r>
              <a:rPr lang="en-US" dirty="0" err="1" smtClean="0"/>
              <a:t>onderdeel</a:t>
            </a:r>
            <a:r>
              <a:rPr lang="en-US" dirty="0" smtClean="0"/>
              <a:t> van de </a:t>
            </a:r>
            <a:r>
              <a:rPr lang="en-US" dirty="0" err="1" smtClean="0"/>
              <a:t>mbo-opleidingen</a:t>
            </a:r>
            <a:r>
              <a:rPr lang="en-US" dirty="0" smtClean="0"/>
              <a:t> (2006).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Werkwijze</a:t>
            </a:r>
            <a:r>
              <a:rPr lang="en-US" dirty="0" smtClean="0"/>
              <a:t>: </a:t>
            </a:r>
            <a:r>
              <a:rPr lang="en-US" dirty="0" err="1" smtClean="0"/>
              <a:t>ondersteuning</a:t>
            </a:r>
            <a:r>
              <a:rPr lang="en-US" dirty="0" smtClean="0"/>
              <a:t> van </a:t>
            </a:r>
            <a:r>
              <a:rPr lang="en-US" dirty="0" err="1" smtClean="0"/>
              <a:t>mbo-docenten</a:t>
            </a:r>
            <a:r>
              <a:rPr lang="en-US" dirty="0" smtClean="0"/>
              <a:t> door </a:t>
            </a:r>
            <a:r>
              <a:rPr lang="en-US" dirty="0" err="1" smtClean="0"/>
              <a:t>middel</a:t>
            </a:r>
            <a:r>
              <a:rPr lang="en-US" dirty="0" smtClean="0"/>
              <a:t> van </a:t>
            </a:r>
            <a:r>
              <a:rPr lang="en-US" dirty="0" err="1" smtClean="0"/>
              <a:t>netwerk</a:t>
            </a:r>
            <a:r>
              <a:rPr lang="en-US" dirty="0" smtClean="0"/>
              <a:t>, </a:t>
            </a:r>
            <a:r>
              <a:rPr lang="en-US" dirty="0" err="1" smtClean="0"/>
              <a:t>trainingen</a:t>
            </a:r>
            <a:r>
              <a:rPr lang="en-US" dirty="0" smtClean="0"/>
              <a:t>, </a:t>
            </a:r>
            <a:r>
              <a:rPr lang="en-US" dirty="0" err="1" smtClean="0"/>
              <a:t>nieuwsbrieven</a:t>
            </a:r>
            <a:r>
              <a:rPr lang="en-US" dirty="0" smtClean="0"/>
              <a:t>, website.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primair</a:t>
            </a:r>
            <a:r>
              <a:rPr lang="en-US" dirty="0" smtClean="0"/>
              <a:t> en </a:t>
            </a:r>
            <a:r>
              <a:rPr lang="en-US" dirty="0" err="1" smtClean="0"/>
              <a:t>voortgezet</a:t>
            </a:r>
            <a:r>
              <a:rPr lang="en-US" dirty="0" smtClean="0"/>
              <a:t> </a:t>
            </a:r>
            <a:r>
              <a:rPr lang="en-US" dirty="0" err="1" smtClean="0"/>
              <a:t>onderwijs</a:t>
            </a:r>
            <a:r>
              <a:rPr lang="en-US" dirty="0" smtClean="0"/>
              <a:t>: </a:t>
            </a:r>
            <a:r>
              <a:rPr lang="en-US" dirty="0" err="1" smtClean="0"/>
              <a:t>Alliantie</a:t>
            </a:r>
            <a:r>
              <a:rPr lang="en-US" dirty="0" smtClean="0"/>
              <a:t> </a:t>
            </a:r>
            <a:r>
              <a:rPr lang="en-US" dirty="0" err="1" smtClean="0"/>
              <a:t>burgerschap</a:t>
            </a:r>
            <a:r>
              <a:rPr lang="en-US" dirty="0" smtClean="0"/>
              <a:t> (</a:t>
            </a:r>
            <a:r>
              <a:rPr lang="en-US" dirty="0" err="1" smtClean="0"/>
              <a:t>samenwerkingsverband</a:t>
            </a:r>
            <a:r>
              <a:rPr lang="en-US" dirty="0" smtClean="0"/>
              <a:t> </a:t>
            </a:r>
            <a:r>
              <a:rPr lang="nl-NL" dirty="0"/>
              <a:t>po- en vo- scholen, de UVA, Inspectie van het Onderwijs, GION (</a:t>
            </a:r>
            <a:r>
              <a:rPr lang="nl-NL" dirty="0" err="1"/>
              <a:t>RuG</a:t>
            </a:r>
            <a:r>
              <a:rPr lang="nl-NL" dirty="0"/>
              <a:t>), SLO en </a:t>
            </a:r>
            <a:r>
              <a:rPr lang="nl-NL" dirty="0" smtClean="0"/>
              <a:t>CITO)</a:t>
            </a:r>
            <a:r>
              <a:rPr lang="en-US" dirty="0" smtClean="0"/>
              <a:t>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2012: </a:t>
            </a:r>
            <a:r>
              <a:rPr lang="en-US" dirty="0" err="1" smtClean="0"/>
              <a:t>Opschaling</a:t>
            </a:r>
            <a:r>
              <a:rPr lang="en-US" dirty="0" smtClean="0"/>
              <a:t> </a:t>
            </a:r>
            <a:r>
              <a:rPr lang="en-US" dirty="0" err="1" smtClean="0"/>
              <a:t>naar</a:t>
            </a:r>
            <a:r>
              <a:rPr lang="en-US" dirty="0" smtClean="0"/>
              <a:t> </a:t>
            </a:r>
            <a:r>
              <a:rPr lang="en-US" dirty="0" err="1" smtClean="0"/>
              <a:t>lerarenopleidingen</a:t>
            </a:r>
            <a:r>
              <a:rPr lang="en-US" dirty="0" smtClean="0"/>
              <a:t>: Pilot </a:t>
            </a:r>
            <a:r>
              <a:rPr lang="en-US" dirty="0" err="1" smtClean="0"/>
              <a:t>bij</a:t>
            </a:r>
            <a:r>
              <a:rPr lang="en-US" dirty="0" smtClean="0"/>
              <a:t> </a:t>
            </a:r>
            <a:r>
              <a:rPr lang="en-US" dirty="0" err="1" smtClean="0"/>
              <a:t>tweedegraads</a:t>
            </a:r>
            <a:r>
              <a:rPr lang="en-US" dirty="0"/>
              <a:t> </a:t>
            </a:r>
            <a:r>
              <a:rPr lang="en-US" dirty="0" err="1" smtClean="0"/>
              <a:t>docentenopleiding</a:t>
            </a:r>
            <a:r>
              <a:rPr lang="en-US" dirty="0" smtClean="0"/>
              <a:t> </a:t>
            </a:r>
            <a:r>
              <a:rPr lang="en-US" dirty="0" err="1" smtClean="0"/>
              <a:t>Fontys</a:t>
            </a:r>
            <a:r>
              <a:rPr lang="en-US" dirty="0" smtClean="0"/>
              <a:t> </a:t>
            </a:r>
            <a:r>
              <a:rPr lang="en-US" dirty="0" err="1" smtClean="0"/>
              <a:t>Hogeschool</a:t>
            </a:r>
            <a:endParaRPr lang="nl-NL" dirty="0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Vul de datum in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F1702A-7E77-4F19-9586-6F13EF7992A1}" type="slidenum">
              <a:rPr lang="nl-NL"/>
              <a:pPr>
                <a:defRPr/>
              </a:pPr>
              <a:t>3</a:t>
            </a:fld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dirty="0" smtClean="0"/>
              <a:t>Doel cursus curriculumontwerp burgerschap mbo</a:t>
            </a:r>
          </a:p>
        </p:txBody>
      </p:sp>
      <p:sp>
        <p:nvSpPr>
          <p:cNvPr id="16386" name="Tijdelijke aanduiding voor inhoud 2"/>
          <p:cNvSpPr>
            <a:spLocks noGrp="1"/>
          </p:cNvSpPr>
          <p:nvPr>
            <p:ph idx="1"/>
          </p:nvPr>
        </p:nvSpPr>
        <p:spPr>
          <a:xfrm>
            <a:off x="899592" y="1988840"/>
            <a:ext cx="7615238" cy="41148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nl-NL" sz="2000" b="1" dirty="0" smtClean="0"/>
              <a:t>Bijeenkomst </a:t>
            </a:r>
            <a:r>
              <a:rPr lang="nl-NL" sz="2000" b="1" dirty="0"/>
              <a:t>1: </a:t>
            </a:r>
            <a:r>
              <a:rPr lang="nl-NL" sz="2000" b="1" dirty="0">
                <a:solidFill>
                  <a:srgbClr val="C7007D"/>
                </a:solidFill>
              </a:rPr>
              <a:t>analyse</a:t>
            </a:r>
          </a:p>
          <a:p>
            <a:pPr marL="266700" indent="-266700" eaLnBrk="1" hangingPunct="1">
              <a:buFontTx/>
              <a:buNone/>
              <a:defRPr/>
            </a:pPr>
            <a:r>
              <a:rPr lang="nl-NL" dirty="0"/>
              <a:t>	De student kan beredeneren </a:t>
            </a:r>
            <a:r>
              <a:rPr lang="nl-NL" i="1" dirty="0">
                <a:solidFill>
                  <a:srgbClr val="C7007D"/>
                </a:solidFill>
              </a:rPr>
              <a:t>in hoeverre het huidige leerplan burgerschapsvorming in het mbo consistent is met</a:t>
            </a:r>
            <a:r>
              <a:rPr lang="nl-NL" dirty="0"/>
              <a:t> de visie op burgerschap van de school</a:t>
            </a:r>
            <a:r>
              <a:rPr lang="nl-NL" dirty="0" smtClean="0"/>
              <a:t>.</a:t>
            </a:r>
          </a:p>
          <a:p>
            <a:pPr marL="0" indent="0" eaLnBrk="1" hangingPunct="1">
              <a:buNone/>
              <a:defRPr/>
            </a:pPr>
            <a:r>
              <a:rPr lang="nl-NL" sz="2000" b="1" dirty="0" smtClean="0"/>
              <a:t>Bijeenkomst </a:t>
            </a:r>
            <a:r>
              <a:rPr lang="nl-NL" sz="2000" b="1" dirty="0"/>
              <a:t>2: </a:t>
            </a:r>
            <a:r>
              <a:rPr lang="nl-NL" sz="2000" b="1" dirty="0">
                <a:solidFill>
                  <a:srgbClr val="C7007D"/>
                </a:solidFill>
              </a:rPr>
              <a:t>ontwerp</a:t>
            </a:r>
          </a:p>
          <a:p>
            <a:pPr marL="266700" indent="-266700" eaLnBrk="1" hangingPunct="1">
              <a:buFontTx/>
              <a:buNone/>
              <a:defRPr/>
            </a:pPr>
            <a:r>
              <a:rPr lang="nl-NL" sz="2000" dirty="0"/>
              <a:t>	</a:t>
            </a:r>
            <a:r>
              <a:rPr lang="nl-NL" dirty="0"/>
              <a:t>De student kan beredeneren </a:t>
            </a:r>
            <a:r>
              <a:rPr lang="nl-NL" i="1" dirty="0">
                <a:solidFill>
                  <a:srgbClr val="C7007D"/>
                </a:solidFill>
              </a:rPr>
              <a:t>welke leerdoelen en leeractiviteiten optimaal passen bij het leerplan voor burgerschapsvorming</a:t>
            </a:r>
            <a:r>
              <a:rPr lang="nl-NL" dirty="0"/>
              <a:t>, aan de hand van de visie van de school</a:t>
            </a:r>
            <a:r>
              <a:rPr lang="nl-NL" dirty="0" smtClean="0"/>
              <a:t>.</a:t>
            </a:r>
            <a:endParaRPr lang="nl-NL" dirty="0"/>
          </a:p>
          <a:p>
            <a:pPr marL="0" indent="0" eaLnBrk="1" hangingPunct="1">
              <a:buNone/>
              <a:defRPr/>
            </a:pPr>
            <a:r>
              <a:rPr lang="nl-NL" sz="2000" b="1" dirty="0"/>
              <a:t>Bijeenkomst 3: </a:t>
            </a:r>
            <a:r>
              <a:rPr lang="nl-NL" sz="2000" b="1" dirty="0">
                <a:solidFill>
                  <a:srgbClr val="C7007D"/>
                </a:solidFill>
              </a:rPr>
              <a:t>evaluatie</a:t>
            </a:r>
          </a:p>
          <a:p>
            <a:pPr marL="266700" indent="-266700" eaLnBrk="1" hangingPunct="1">
              <a:buFontTx/>
              <a:buNone/>
              <a:defRPr/>
            </a:pPr>
            <a:r>
              <a:rPr lang="nl-NL" sz="2000" dirty="0"/>
              <a:t>	</a:t>
            </a:r>
            <a:r>
              <a:rPr lang="nl-NL" dirty="0"/>
              <a:t>De student kan de </a:t>
            </a:r>
            <a:r>
              <a:rPr lang="nl-NL" i="1" dirty="0">
                <a:solidFill>
                  <a:srgbClr val="C7007D"/>
                </a:solidFill>
              </a:rPr>
              <a:t>kwaliteit van het (tussen)resultaat (visie, leerdoelen en leeractiviteiten) onderzoeken en verbeteren</a:t>
            </a:r>
            <a:r>
              <a:rPr lang="nl-NL" dirty="0"/>
              <a:t>.</a:t>
            </a:r>
          </a:p>
          <a:p>
            <a:pPr marL="0" indent="0" eaLnBrk="1" hangingPunct="1">
              <a:buNone/>
            </a:pPr>
            <a:endParaRPr lang="nl-NL" dirty="0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Vul de datum in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A2E5EE-D682-42CC-A42A-37B171A9F08E}" type="slidenum">
              <a:rPr lang="nl-NL"/>
              <a:pPr>
                <a:defRPr/>
              </a:pPr>
              <a:t>4</a:t>
            </a:fld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</a:t>
            </a:r>
            <a:r>
              <a:rPr lang="en-US" dirty="0" err="1" smtClean="0"/>
              <a:t>burgerschap</a:t>
            </a:r>
            <a:r>
              <a:rPr lang="en-US" dirty="0" smtClean="0"/>
              <a:t> </a:t>
            </a:r>
            <a:r>
              <a:rPr lang="en-US" dirty="0" err="1" smtClean="0"/>
              <a:t>mbo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err="1" smtClean="0"/>
              <a:t>complexe</a:t>
            </a:r>
            <a:r>
              <a:rPr lang="en-US" dirty="0" smtClean="0"/>
              <a:t> </a:t>
            </a:r>
            <a:r>
              <a:rPr lang="en-US" dirty="0" err="1" smtClean="0"/>
              <a:t>ontwikkeltaken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Van </a:t>
            </a:r>
            <a:r>
              <a:rPr lang="en-US" dirty="0" err="1" smtClean="0"/>
              <a:t>docenten</a:t>
            </a:r>
            <a:r>
              <a:rPr lang="en-US" dirty="0" smtClean="0"/>
              <a:t> </a:t>
            </a:r>
            <a:r>
              <a:rPr lang="en-US" dirty="0" err="1" smtClean="0"/>
              <a:t>wordt</a:t>
            </a:r>
            <a:r>
              <a:rPr lang="en-US" dirty="0" smtClean="0"/>
              <a:t> </a:t>
            </a:r>
            <a:r>
              <a:rPr lang="en-US" dirty="0" err="1" smtClean="0"/>
              <a:t>gevraagd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</a:t>
            </a:r>
            <a:r>
              <a:rPr lang="en-US" dirty="0" err="1" smtClean="0"/>
              <a:t>zij</a:t>
            </a:r>
            <a:r>
              <a:rPr lang="en-US" dirty="0" smtClean="0"/>
              <a:t> </a:t>
            </a:r>
            <a:r>
              <a:rPr lang="en-US" dirty="0" err="1" smtClean="0"/>
              <a:t>complexe</a:t>
            </a:r>
            <a:r>
              <a:rPr lang="en-US" dirty="0" smtClean="0"/>
              <a:t> </a:t>
            </a:r>
            <a:r>
              <a:rPr lang="en-US" dirty="0" err="1" smtClean="0"/>
              <a:t>ontwikkeltaken</a:t>
            </a:r>
            <a:r>
              <a:rPr lang="en-US" dirty="0" smtClean="0"/>
              <a:t> </a:t>
            </a:r>
            <a:r>
              <a:rPr lang="en-US" dirty="0" err="1" smtClean="0"/>
              <a:t>kunnen</a:t>
            </a:r>
            <a:r>
              <a:rPr lang="en-US" dirty="0" smtClean="0"/>
              <a:t> </a:t>
            </a:r>
            <a:r>
              <a:rPr lang="en-US" dirty="0" err="1" smtClean="0"/>
              <a:t>uitvoeren</a:t>
            </a:r>
            <a:r>
              <a:rPr lang="en-US" dirty="0" smtClean="0"/>
              <a:t>, door de context van </a:t>
            </a:r>
            <a:r>
              <a:rPr lang="en-US" dirty="0" err="1" smtClean="0"/>
              <a:t>burgerschapsvorming</a:t>
            </a:r>
            <a:r>
              <a:rPr lang="en-US" dirty="0" smtClean="0"/>
              <a:t> in het </a:t>
            </a:r>
            <a:r>
              <a:rPr lang="en-US" dirty="0" err="1" smtClean="0"/>
              <a:t>mbo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lvl="1"/>
            <a:r>
              <a:rPr lang="en-US" dirty="0" err="1" smtClean="0"/>
              <a:t>Veel</a:t>
            </a:r>
            <a:r>
              <a:rPr lang="en-US" dirty="0" smtClean="0"/>
              <a:t> </a:t>
            </a:r>
            <a:r>
              <a:rPr lang="en-US" dirty="0" err="1" smtClean="0"/>
              <a:t>ruimte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eigen</a:t>
            </a:r>
            <a:r>
              <a:rPr lang="en-US" dirty="0" smtClean="0"/>
              <a:t> </a:t>
            </a:r>
            <a:r>
              <a:rPr lang="en-US" dirty="0" err="1" smtClean="0"/>
              <a:t>invulling</a:t>
            </a:r>
            <a:r>
              <a:rPr lang="en-US" dirty="0" smtClean="0"/>
              <a:t> door </a:t>
            </a:r>
            <a:r>
              <a:rPr lang="en-US" dirty="0" err="1" smtClean="0"/>
              <a:t>scholen</a:t>
            </a:r>
            <a:endParaRPr lang="en-US" dirty="0" smtClean="0"/>
          </a:p>
          <a:p>
            <a:pPr lvl="1"/>
            <a:r>
              <a:rPr lang="en-US" dirty="0" err="1" smtClean="0"/>
              <a:t>Betrokkenheid</a:t>
            </a:r>
            <a:r>
              <a:rPr lang="en-US" dirty="0" smtClean="0"/>
              <a:t> van </a:t>
            </a:r>
            <a:r>
              <a:rPr lang="en-US" dirty="0" err="1" smtClean="0"/>
              <a:t>meerdere</a:t>
            </a:r>
            <a:r>
              <a:rPr lang="en-US" dirty="0" smtClean="0"/>
              <a:t> </a:t>
            </a:r>
            <a:r>
              <a:rPr lang="en-US" dirty="0" err="1" smtClean="0"/>
              <a:t>docenten</a:t>
            </a:r>
            <a:endParaRPr lang="en-US" i="1" dirty="0" smtClean="0"/>
          </a:p>
          <a:p>
            <a:pPr lvl="1"/>
            <a:r>
              <a:rPr lang="en-US" dirty="0" err="1" smtClean="0"/>
              <a:t>Vakoverstijgend</a:t>
            </a:r>
            <a:r>
              <a:rPr lang="en-US" dirty="0" smtClean="0"/>
              <a:t> </a:t>
            </a:r>
            <a:r>
              <a:rPr lang="en-US" dirty="0" err="1" smtClean="0"/>
              <a:t>denken</a:t>
            </a:r>
            <a:endParaRPr lang="en-US" dirty="0" smtClean="0"/>
          </a:p>
          <a:p>
            <a:pPr lvl="1"/>
            <a:r>
              <a:rPr lang="en-US" dirty="0" err="1" smtClean="0"/>
              <a:t>Ontwerpen</a:t>
            </a:r>
            <a:r>
              <a:rPr lang="en-US" dirty="0" smtClean="0"/>
              <a:t> over </a:t>
            </a:r>
            <a:r>
              <a:rPr lang="en-US" dirty="0" err="1" smtClean="0"/>
              <a:t>meerdere</a:t>
            </a:r>
            <a:r>
              <a:rPr lang="en-US" dirty="0" smtClean="0"/>
              <a:t> </a:t>
            </a:r>
            <a:r>
              <a:rPr lang="en-US" dirty="0" err="1" smtClean="0"/>
              <a:t>jaren</a:t>
            </a:r>
            <a:r>
              <a:rPr lang="en-US" dirty="0" smtClean="0"/>
              <a:t> (</a:t>
            </a:r>
            <a:r>
              <a:rPr lang="en-US" dirty="0" err="1" smtClean="0"/>
              <a:t>leerlijnen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Beoordeling</a:t>
            </a:r>
            <a:r>
              <a:rPr lang="en-US" dirty="0" smtClean="0"/>
              <a:t> op </a:t>
            </a:r>
            <a:r>
              <a:rPr lang="en-US" dirty="0" err="1" smtClean="0"/>
              <a:t>zinvolle</a:t>
            </a:r>
            <a:r>
              <a:rPr lang="en-US" dirty="0" smtClean="0"/>
              <a:t> </a:t>
            </a:r>
            <a:r>
              <a:rPr lang="en-US" dirty="0" err="1" smtClean="0"/>
              <a:t>wijze</a:t>
            </a:r>
            <a:r>
              <a:rPr lang="en-US" dirty="0" smtClean="0"/>
              <a:t> </a:t>
            </a:r>
            <a:r>
              <a:rPr lang="en-US" dirty="0" err="1" smtClean="0"/>
              <a:t>vorm</a:t>
            </a:r>
            <a:r>
              <a:rPr lang="en-US" dirty="0" smtClean="0"/>
              <a:t> </a:t>
            </a:r>
            <a:r>
              <a:rPr lang="en-US" dirty="0" err="1" smtClean="0"/>
              <a:t>geven</a:t>
            </a:r>
            <a:endParaRPr lang="en-US" dirty="0" smtClean="0"/>
          </a:p>
          <a:p>
            <a:pPr lvl="1"/>
            <a:r>
              <a:rPr lang="en-US" dirty="0" err="1" smtClean="0"/>
              <a:t>Burgerschap</a:t>
            </a:r>
            <a:r>
              <a:rPr lang="en-US" dirty="0" smtClean="0"/>
              <a:t> </a:t>
            </a:r>
            <a:r>
              <a:rPr lang="en-US" dirty="0" err="1" smtClean="0"/>
              <a:t>krijgt</a:t>
            </a:r>
            <a:r>
              <a:rPr lang="en-US" dirty="0" smtClean="0"/>
              <a:t> </a:t>
            </a:r>
            <a:r>
              <a:rPr lang="en-US" dirty="0" err="1" smtClean="0"/>
              <a:t>soms</a:t>
            </a:r>
            <a:r>
              <a:rPr lang="en-US" dirty="0" smtClean="0"/>
              <a:t> </a:t>
            </a:r>
            <a:r>
              <a:rPr lang="en-US" dirty="0" err="1" smtClean="0"/>
              <a:t>weinig</a:t>
            </a:r>
            <a:r>
              <a:rPr lang="en-US" dirty="0" smtClean="0"/>
              <a:t> </a:t>
            </a:r>
            <a:r>
              <a:rPr lang="en-US" dirty="0" err="1" smtClean="0"/>
              <a:t>prioriteit</a:t>
            </a:r>
            <a:r>
              <a:rPr lang="nl-NL" dirty="0" smtClean="0"/>
              <a:t> ('aanzwengelen')</a:t>
            </a:r>
          </a:p>
          <a:p>
            <a:pPr lvl="1"/>
            <a:r>
              <a:rPr lang="en-US" dirty="0" err="1" smtClean="0"/>
              <a:t>Opleidingen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zich</a:t>
            </a:r>
            <a:r>
              <a:rPr lang="en-US" dirty="0" smtClean="0"/>
              <a:t> </a:t>
            </a:r>
            <a:r>
              <a:rPr lang="en-US" dirty="0" err="1" smtClean="0"/>
              <a:t>vaak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bewust</a:t>
            </a:r>
            <a:r>
              <a:rPr lang="en-US" dirty="0" smtClean="0"/>
              <a:t> van </a:t>
            </a:r>
            <a:r>
              <a:rPr lang="en-US" dirty="0" err="1" smtClean="0"/>
              <a:t>wat</a:t>
            </a:r>
            <a:r>
              <a:rPr lang="en-US" dirty="0" smtClean="0"/>
              <a:t> </a:t>
            </a:r>
            <a:r>
              <a:rPr lang="en-US" dirty="0" err="1" smtClean="0"/>
              <a:t>zij</a:t>
            </a:r>
            <a:r>
              <a:rPr lang="en-US" dirty="0" smtClean="0"/>
              <a:t> </a:t>
            </a:r>
            <a:r>
              <a:rPr lang="en-US" dirty="0" err="1" smtClean="0"/>
              <a:t>allemaal</a:t>
            </a:r>
            <a:r>
              <a:rPr lang="en-US" dirty="0" smtClean="0"/>
              <a:t> al </a:t>
            </a:r>
            <a:r>
              <a:rPr lang="en-US" dirty="0" err="1" smtClean="0"/>
              <a:t>doen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dirty="0" err="1" smtClean="0"/>
              <a:t>burgerschapsvorming</a:t>
            </a:r>
            <a:endParaRPr lang="en-US" dirty="0"/>
          </a:p>
          <a:p>
            <a:pPr marL="457200" lvl="1" indent="0">
              <a:buNone/>
            </a:pPr>
            <a:endParaRPr lang="nl-NL" dirty="0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Vul de datum in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6810C2-DBD7-420C-897B-6E9C39666389}" type="slidenum">
              <a:rPr lang="nl-NL" smtClean="0"/>
              <a:pPr>
                <a:defRPr/>
              </a:pPr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90304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Accent 1: </a:t>
            </a:r>
            <a:r>
              <a:rPr lang="en-US" dirty="0" err="1" smtClean="0"/>
              <a:t>visies</a:t>
            </a:r>
            <a:r>
              <a:rPr lang="en-US" dirty="0" smtClean="0"/>
              <a:t> op </a:t>
            </a:r>
            <a:r>
              <a:rPr lang="en-US" dirty="0" err="1" smtClean="0"/>
              <a:t>burgerschap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Visies</a:t>
            </a:r>
            <a:r>
              <a:rPr lang="en-US" dirty="0" smtClean="0"/>
              <a:t> op </a:t>
            </a:r>
            <a:r>
              <a:rPr lang="en-US" dirty="0" err="1" smtClean="0"/>
              <a:t>burgerschap</a:t>
            </a:r>
            <a:r>
              <a:rPr lang="en-US" dirty="0" smtClean="0"/>
              <a:t> (</a:t>
            </a:r>
            <a:r>
              <a:rPr lang="en-US" dirty="0" err="1" smtClean="0"/>
              <a:t>Veugelers</a:t>
            </a:r>
            <a:r>
              <a:rPr lang="en-US" dirty="0" smtClean="0"/>
              <a:t>) </a:t>
            </a:r>
          </a:p>
          <a:p>
            <a:pPr marL="0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nl-NL" b="1" dirty="0"/>
              <a:t>Aanpassingsgericht burgerschap</a:t>
            </a:r>
          </a:p>
          <a:p>
            <a:pPr marL="400050" lvl="1" indent="0">
              <a:buNone/>
            </a:pPr>
            <a:r>
              <a:rPr lang="nl-NL" dirty="0"/>
              <a:t>Streven naar aanpassing en disciplinering</a:t>
            </a:r>
          </a:p>
          <a:p>
            <a:pPr marL="400050" lvl="1" indent="0">
              <a:buNone/>
            </a:pPr>
            <a:endParaRPr lang="nl-NL" dirty="0"/>
          </a:p>
          <a:p>
            <a:pPr marL="400050" lvl="1" indent="0">
              <a:buNone/>
            </a:pPr>
            <a:r>
              <a:rPr lang="nl-NL" b="1" dirty="0"/>
              <a:t>Individualistisch burgerschap</a:t>
            </a:r>
          </a:p>
          <a:p>
            <a:pPr marL="400050" lvl="1" indent="0">
              <a:buNone/>
            </a:pPr>
            <a:r>
              <a:rPr lang="nl-NL" dirty="0"/>
              <a:t>Streven naar zelfstandigheid en kritische </a:t>
            </a:r>
            <a:r>
              <a:rPr lang="nl-NL" dirty="0" smtClean="0"/>
              <a:t>meningsvorming</a:t>
            </a:r>
            <a:endParaRPr lang="nl-NL" dirty="0"/>
          </a:p>
          <a:p>
            <a:pPr marL="400050" lvl="1" indent="0">
              <a:buNone/>
            </a:pPr>
            <a:endParaRPr lang="nl-NL" dirty="0"/>
          </a:p>
          <a:p>
            <a:pPr marL="400050" lvl="1" indent="0">
              <a:buNone/>
            </a:pPr>
            <a:r>
              <a:rPr lang="nl-NL" b="1" dirty="0"/>
              <a:t>Kritisch democratisch burgerschap</a:t>
            </a:r>
          </a:p>
          <a:p>
            <a:pPr marL="400050" lvl="1" indent="0">
              <a:buNone/>
            </a:pPr>
            <a:r>
              <a:rPr lang="nl-NL" dirty="0"/>
              <a:t>Streven naar sociale betrokkenheid</a:t>
            </a:r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Vul de datum in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6810C2-DBD7-420C-897B-6E9C39666389}" type="slidenum">
              <a:rPr lang="nl-NL" smtClean="0"/>
              <a:pPr>
                <a:defRPr/>
              </a:pPr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80289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Accent </a:t>
            </a:r>
            <a:r>
              <a:rPr lang="en-US" dirty="0"/>
              <a:t>2</a:t>
            </a:r>
            <a:r>
              <a:rPr lang="en-US" dirty="0" smtClean="0"/>
              <a:t>: </a:t>
            </a:r>
            <a:r>
              <a:rPr lang="en-US" dirty="0" err="1" smtClean="0"/>
              <a:t>consistentie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Consistentie</a:t>
            </a:r>
            <a:r>
              <a:rPr lang="en-US" dirty="0" smtClean="0"/>
              <a:t> </a:t>
            </a:r>
            <a:r>
              <a:rPr lang="en-US" dirty="0" err="1" smtClean="0"/>
              <a:t>tussen</a:t>
            </a:r>
            <a:r>
              <a:rPr lang="en-US" dirty="0" smtClean="0"/>
              <a:t> de </a:t>
            </a:r>
            <a:r>
              <a:rPr lang="en-US" dirty="0" err="1" smtClean="0"/>
              <a:t>verschillende</a:t>
            </a:r>
            <a:r>
              <a:rPr lang="en-US" dirty="0" smtClean="0"/>
              <a:t> </a:t>
            </a:r>
            <a:r>
              <a:rPr lang="en-US" dirty="0" err="1" smtClean="0"/>
              <a:t>aspecten</a:t>
            </a:r>
            <a:r>
              <a:rPr lang="en-US" dirty="0" smtClean="0"/>
              <a:t> van het </a:t>
            </a:r>
            <a:r>
              <a:rPr lang="en-US" dirty="0" err="1" smtClean="0"/>
              <a:t>leerplan</a:t>
            </a:r>
            <a:endParaRPr lang="en-US" dirty="0" smtClean="0"/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Vul de datum in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6810C2-DBD7-420C-897B-6E9C39666389}" type="slidenum">
              <a:rPr lang="nl-NL" smtClean="0"/>
              <a:pPr>
                <a:defRPr/>
              </a:pPr>
              <a:t>7</a:t>
            </a:fld>
            <a:endParaRPr lang="nl-NL" dirty="0"/>
          </a:p>
        </p:txBody>
      </p:sp>
      <p:pic>
        <p:nvPicPr>
          <p:cNvPr id="6" name="Content Placeholder 3" descr="LPO_figuur1_zb.jpg"/>
          <p:cNvPicPr>
            <a:picLocks noChangeAspect="1"/>
          </p:cNvPicPr>
          <p:nvPr/>
        </p:nvPicPr>
        <p:blipFill>
          <a:blip r:embed="rId2"/>
          <a:srcRect l="-12371" r="-12371"/>
          <a:stretch>
            <a:fillRect/>
          </a:stretch>
        </p:blipFill>
        <p:spPr bwMode="auto">
          <a:xfrm>
            <a:off x="1187624" y="2564904"/>
            <a:ext cx="6143915" cy="3378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38326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Accent 3: </a:t>
            </a:r>
            <a:r>
              <a:rPr lang="en-US" dirty="0" err="1" smtClean="0"/>
              <a:t>Contexten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99592" y="1700808"/>
            <a:ext cx="7615238" cy="41148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Vul de datum in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6810C2-DBD7-420C-897B-6E9C39666389}" type="slidenum">
              <a:rPr lang="nl-NL" smtClean="0"/>
              <a:pPr>
                <a:defRPr/>
              </a:pPr>
              <a:t>8</a:t>
            </a:fld>
            <a:endParaRPr lang="nl-NL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564904"/>
            <a:ext cx="6336704" cy="3840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3790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Inhoud</a:t>
            </a:r>
            <a:r>
              <a:rPr lang="en-US" dirty="0" smtClean="0"/>
              <a:t> van de </a:t>
            </a:r>
            <a:r>
              <a:rPr lang="en-US" dirty="0" err="1" smtClean="0"/>
              <a:t>cursus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Analyse</a:t>
            </a:r>
            <a:endParaRPr lang="en-US" dirty="0" smtClean="0"/>
          </a:p>
          <a:p>
            <a:pPr lvl="1"/>
            <a:r>
              <a:rPr lang="en-US" dirty="0" err="1" smtClean="0"/>
              <a:t>Visies</a:t>
            </a:r>
            <a:r>
              <a:rPr lang="en-US" dirty="0" smtClean="0"/>
              <a:t> op </a:t>
            </a:r>
            <a:r>
              <a:rPr lang="en-US" dirty="0" err="1" smtClean="0"/>
              <a:t>burgerschap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kaart</a:t>
            </a:r>
            <a:r>
              <a:rPr lang="en-US" dirty="0" smtClean="0"/>
              <a:t> </a:t>
            </a:r>
            <a:r>
              <a:rPr lang="en-US" dirty="0" err="1" smtClean="0"/>
              <a:t>brengen</a:t>
            </a:r>
            <a:r>
              <a:rPr lang="en-US" dirty="0" smtClean="0"/>
              <a:t> van de </a:t>
            </a:r>
            <a:r>
              <a:rPr lang="en-US" dirty="0" err="1" smtClean="0"/>
              <a:t>huidige</a:t>
            </a:r>
            <a:r>
              <a:rPr lang="en-US" dirty="0" smtClean="0"/>
              <a:t> </a:t>
            </a:r>
            <a:r>
              <a:rPr lang="en-US" dirty="0" err="1" smtClean="0"/>
              <a:t>situatie</a:t>
            </a:r>
            <a:endParaRPr lang="en-US" dirty="0" smtClean="0"/>
          </a:p>
          <a:p>
            <a:pPr lvl="1"/>
            <a:r>
              <a:rPr lang="en-US" dirty="0" smtClean="0"/>
              <a:t>Is de </a:t>
            </a:r>
            <a:r>
              <a:rPr lang="en-US" dirty="0" err="1" smtClean="0"/>
              <a:t>huidige</a:t>
            </a:r>
            <a:r>
              <a:rPr lang="en-US" dirty="0" smtClean="0"/>
              <a:t> </a:t>
            </a:r>
            <a:r>
              <a:rPr lang="en-US" dirty="0" err="1" smtClean="0"/>
              <a:t>situatie</a:t>
            </a:r>
            <a:r>
              <a:rPr lang="en-US" dirty="0" smtClean="0"/>
              <a:t> consistent met de </a:t>
            </a:r>
            <a:r>
              <a:rPr lang="en-US" dirty="0" err="1" smtClean="0"/>
              <a:t>visie</a:t>
            </a:r>
            <a:r>
              <a:rPr lang="en-US" dirty="0" smtClean="0"/>
              <a:t>?</a:t>
            </a:r>
            <a:endParaRPr lang="nl-NL" dirty="0" smtClean="0"/>
          </a:p>
          <a:p>
            <a:r>
              <a:rPr lang="en-US" dirty="0" err="1" smtClean="0"/>
              <a:t>Ontwerp</a:t>
            </a:r>
            <a:endParaRPr lang="en-US" dirty="0" smtClean="0"/>
          </a:p>
          <a:p>
            <a:pPr lvl="1"/>
            <a:r>
              <a:rPr lang="en-US" dirty="0"/>
              <a:t>In </a:t>
            </a:r>
            <a:r>
              <a:rPr lang="en-US" dirty="0" err="1"/>
              <a:t>kaart</a:t>
            </a:r>
            <a:r>
              <a:rPr lang="en-US" dirty="0"/>
              <a:t> </a:t>
            </a:r>
            <a:r>
              <a:rPr lang="en-US" dirty="0" err="1"/>
              <a:t>brengen</a:t>
            </a:r>
            <a:r>
              <a:rPr lang="en-US" dirty="0"/>
              <a:t> van de </a:t>
            </a:r>
            <a:r>
              <a:rPr lang="en-US" dirty="0" err="1"/>
              <a:t>gewenste</a:t>
            </a:r>
            <a:r>
              <a:rPr lang="en-US" dirty="0"/>
              <a:t> </a:t>
            </a:r>
            <a:r>
              <a:rPr lang="en-US" dirty="0" err="1"/>
              <a:t>situatie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Welke</a:t>
            </a:r>
            <a:r>
              <a:rPr lang="en-US" dirty="0" smtClean="0"/>
              <a:t> </a:t>
            </a:r>
            <a:r>
              <a:rPr lang="en-US" dirty="0" err="1" smtClean="0"/>
              <a:t>leerdoelen</a:t>
            </a:r>
            <a:r>
              <a:rPr lang="en-US" dirty="0" smtClean="0"/>
              <a:t> en </a:t>
            </a:r>
            <a:r>
              <a:rPr lang="en-US" dirty="0" err="1" smtClean="0"/>
              <a:t>leeractiviteiten</a:t>
            </a:r>
            <a:r>
              <a:rPr lang="en-US" dirty="0" smtClean="0"/>
              <a:t> (en </a:t>
            </a:r>
            <a:r>
              <a:rPr lang="en-US" dirty="0" err="1" smtClean="0"/>
              <a:t>beoordelingsvormen</a:t>
            </a:r>
            <a:r>
              <a:rPr lang="en-US" dirty="0" smtClean="0"/>
              <a:t>, </a:t>
            </a:r>
            <a:r>
              <a:rPr lang="en-US" dirty="0" err="1" smtClean="0"/>
              <a:t>rol</a:t>
            </a:r>
            <a:r>
              <a:rPr lang="en-US" dirty="0" smtClean="0"/>
              <a:t> van de docent...) </a:t>
            </a:r>
            <a:r>
              <a:rPr lang="en-US" dirty="0" err="1" smtClean="0"/>
              <a:t>passen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de </a:t>
            </a:r>
            <a:r>
              <a:rPr lang="en-US" dirty="0" err="1" smtClean="0"/>
              <a:t>visie</a:t>
            </a:r>
            <a:r>
              <a:rPr lang="en-US" dirty="0" smtClean="0"/>
              <a:t> van de school? </a:t>
            </a:r>
            <a:r>
              <a:rPr lang="en-US" dirty="0" err="1" smtClean="0"/>
              <a:t>Welke</a:t>
            </a:r>
            <a:r>
              <a:rPr lang="en-US" dirty="0" smtClean="0"/>
              <a:t> </a:t>
            </a:r>
            <a:r>
              <a:rPr lang="en-US" dirty="0" err="1" smtClean="0"/>
              <a:t>contexten</a:t>
            </a:r>
            <a:r>
              <a:rPr lang="en-US" dirty="0" smtClean="0"/>
              <a:t> </a:t>
            </a:r>
            <a:r>
              <a:rPr lang="en-US" dirty="0" err="1" smtClean="0"/>
              <a:t>worden</a:t>
            </a:r>
            <a:r>
              <a:rPr lang="en-US" dirty="0" smtClean="0"/>
              <a:t> op </a:t>
            </a:r>
            <a:r>
              <a:rPr lang="en-US" dirty="0" err="1" smtClean="0"/>
              <a:t>welke</a:t>
            </a:r>
            <a:r>
              <a:rPr lang="en-US" dirty="0" smtClean="0"/>
              <a:t> </a:t>
            </a:r>
            <a:r>
              <a:rPr lang="en-US" dirty="0" err="1" smtClean="0"/>
              <a:t>wijze</a:t>
            </a:r>
            <a:r>
              <a:rPr lang="en-US" dirty="0" smtClean="0"/>
              <a:t> </a:t>
            </a:r>
            <a:r>
              <a:rPr lang="en-US" dirty="0" err="1" smtClean="0"/>
              <a:t>benut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Evaluatie</a:t>
            </a:r>
            <a:endParaRPr lang="en-US" dirty="0"/>
          </a:p>
          <a:p>
            <a:pPr lvl="1"/>
            <a:r>
              <a:rPr lang="en-US" dirty="0" err="1" smtClean="0"/>
              <a:t>Wat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manieren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de </a:t>
            </a:r>
            <a:r>
              <a:rPr lang="en-US" dirty="0" err="1" smtClean="0"/>
              <a:t>kwaliteit</a:t>
            </a:r>
            <a:r>
              <a:rPr lang="en-US" dirty="0" smtClean="0"/>
              <a:t> van het (</a:t>
            </a:r>
            <a:r>
              <a:rPr lang="en-US" dirty="0" err="1" smtClean="0"/>
              <a:t>tussen</a:t>
            </a:r>
            <a:r>
              <a:rPr lang="en-US" dirty="0" smtClean="0"/>
              <a:t>)</a:t>
            </a:r>
            <a:r>
              <a:rPr lang="en-US" dirty="0" err="1" smtClean="0"/>
              <a:t>resultaat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onderzoeken</a:t>
            </a:r>
            <a:r>
              <a:rPr lang="en-US" dirty="0" smtClean="0"/>
              <a:t> en </a:t>
            </a:r>
            <a:r>
              <a:rPr lang="en-US" dirty="0" err="1" smtClean="0"/>
              <a:t>verbeteren</a:t>
            </a:r>
            <a:r>
              <a:rPr lang="en-US" dirty="0" smtClean="0"/>
              <a:t>?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Vul de datum in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6810C2-DBD7-420C-897B-6E9C39666389}" type="slidenum">
              <a:rPr lang="nl-NL" smtClean="0"/>
              <a:pPr>
                <a:defRPr/>
              </a:pPr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67396730"/>
      </p:ext>
    </p:extLst>
  </p:cSld>
  <p:clrMapOvr>
    <a:masterClrMapping/>
  </p:clrMapOvr>
</p:sld>
</file>

<file path=ppt/theme/theme1.xml><?xml version="1.0" encoding="utf-8"?>
<a:theme xmlns:a="http://schemas.openxmlformats.org/drawingml/2006/main" name="SLO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O 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854694664375418C0DFD97ECA4320E" ma:contentTypeVersion="30" ma:contentTypeDescription="Een nieuw document maken." ma:contentTypeScope="" ma:versionID="deebfdf51245d71492e9f55ee35e9d79">
  <xsd:schema xmlns:xsd="http://www.w3.org/2001/XMLSchema" xmlns:xs="http://www.w3.org/2001/XMLSchema" xmlns:p="http://schemas.microsoft.com/office/2006/metadata/properties" xmlns:ns1="http://schemas.microsoft.com/sharepoint/v3" xmlns:ns2="7106a2ac-038a-457f-8b58-ec67130d9d6d" targetNamespace="http://schemas.microsoft.com/office/2006/metadata/properties" ma:root="true" ma:fieldsID="cd6365111a56e2db6761eb0a3e30232b" ns1:_="" ns2:_="">
    <xsd:import namespace="http://schemas.microsoft.com/sharepoint/v3"/>
    <xsd:import namespace="7106a2ac-038a-457f-8b58-ec67130d9d6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RepSummary" minOccurs="0"/>
                <xsd:element ref="ns1:RepAuthorInternal" minOccurs="0"/>
                <xsd:element ref="ns1:RepAuthor_0" minOccurs="0"/>
                <xsd:element ref="ns2:TaxCatchAll" minOccurs="0"/>
                <xsd:element ref="ns1:RepYear_0" minOccurs="0"/>
                <xsd:element ref="ns1:RepApaNotation" minOccurs="0"/>
                <xsd:element ref="ns1:RepIsbn" minOccurs="0"/>
                <xsd:element ref="ns1:RepAN" minOccurs="0"/>
                <xsd:element ref="ns1:RepANNumber" minOccurs="0"/>
                <xsd:element ref="ns1:RepProjectManager" minOccurs="0"/>
                <xsd:element ref="ns1:RepProjectName" minOccurs="0"/>
                <xsd:element ref="ns1:RepSector_0" minOccurs="0"/>
                <xsd:element ref="ns1:RepCurricularTheme_0" minOccurs="0"/>
                <xsd:element ref="ns1:RepSectionSpecificTheme_0" minOccurs="0"/>
                <xsd:element ref="ns1:RepSection_0" minOccurs="0"/>
                <xsd:element ref="ns1:RepAreasOfExpertise_0" minOccurs="0"/>
                <xsd:element ref="ns1:RepSubjectContent_0" minOccurs="0"/>
                <xsd:element ref="ns1:RepDocumentType_0" minOccurs="0"/>
                <xsd:element ref="ns1:RepRelationOtherSloProjects" minOccurs="0"/>
                <xsd:element ref="ns1:RepFileFormat_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epSummary" ma:index="11" nillable="true" ma:displayName="Samenvatting" ma:internalName="RepSummary">
      <xsd:simpleType>
        <xsd:restriction base="dms:Unknown"/>
      </xsd:simpleType>
    </xsd:element>
    <xsd:element name="RepAuthorInternal" ma:index="12" nillable="true" ma:displayName="Interne auteur" ma:internalName="RepAuthorInternal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epAuthor_0" ma:index="14" nillable="true" ma:taxonomy="true" ma:internalName="RepAuthor_0" ma:taxonomyFieldName="RepAuthor" ma:displayName="Externe auteur" ma:fieldId="{41811730-f000-45b3-bd8b-16482267924b}" ma:sspId="65bb9fad-8ecd-4e58-b951-1b0a685157da" ma:termSetId="ba36eed1-563e-4e70-a8a2-c86cb59a995a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RepYear_0" ma:index="17" nillable="true" ma:taxonomy="true" ma:internalName="RepYear_0" ma:taxonomyFieldName="RepYear" ma:displayName="Jaar van uitgave" ma:fieldId="{41811730-f000-48c8-bfe2-0d366b82495f}" ma:sspId="65bb9fad-8ecd-4e58-b951-1b0a685157da" ma:termSetId="d63ed34c-aaa4-4b39-8e2b-bccf6e3349f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pApaNotation" ma:index="18" nillable="true" ma:displayName="APA-notatie" ma:internalName="RepApaNotation">
      <xsd:simpleType>
        <xsd:restriction base="dms:Unknown"/>
      </xsd:simpleType>
    </xsd:element>
    <xsd:element name="RepIsbn" ma:index="19" nillable="true" ma:displayName="ISBN" ma:internalName="RepIsbn">
      <xsd:simpleType>
        <xsd:restriction base="dms:Text"/>
      </xsd:simpleType>
    </xsd:element>
    <xsd:element name="RepAN" ma:index="20" nillable="true" ma:displayName="AN" ma:default="FALSE" ma:internalName="RepAN">
      <xsd:simpleType>
        <xsd:restriction base="dms:Boolean"/>
      </xsd:simpleType>
    </xsd:element>
    <xsd:element name="RepANNumber" ma:index="21" nillable="true" ma:displayName="AN Nummer" ma:internalName="RepANNumber">
      <xsd:simpleType>
        <xsd:restriction base="dms:Text"/>
      </xsd:simpleType>
    </xsd:element>
    <xsd:element name="RepProjectManager" ma:index="22" nillable="true" ma:displayName="Projectleider" ma:internalName="RepProjectManager">
      <xsd:simpleType>
        <xsd:restriction base="dms:Text"/>
      </xsd:simpleType>
    </xsd:element>
    <xsd:element name="RepProjectName" ma:index="23" nillable="true" ma:displayName="Projectnaam" ma:internalName="RepProjectName">
      <xsd:simpleType>
        <xsd:restriction base="dms:Text"/>
      </xsd:simpleType>
    </xsd:element>
    <xsd:element name="RepSector_0" ma:index="25" nillable="true" ma:taxonomy="true" ma:internalName="RepSector_0" ma:taxonomyFieldName="RepSector" ma:displayName="Sector" ma:default="" ma:fieldId="{41811730-f000-4dc0-a699-476cd67ba1ec}" ma:taxonomyMulti="true" ma:sspId="65bb9fad-8ecd-4e58-b951-1b0a685157da" ma:termSetId="f094b31b-0180-4851-9ebd-5c7d9552b19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pCurricularTheme_0" ma:index="27" nillable="true" ma:taxonomy="true" ma:internalName="RepCurricularTheme_0" ma:taxonomyFieldName="RepCurricularTheme" ma:displayName="Leerplankundig thema" ma:fieldId="{41811730-f000-49a6-962c-7d5942b261fc}" ma:sspId="65bb9fad-8ecd-4e58-b951-1b0a685157da" ma:termSetId="c46f7ee8-50c4-42e2-9209-7c6adacde0a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pSectionSpecificTheme_0" ma:index="29" nillable="true" ma:taxonomy="true" ma:internalName="RepSectionSpecificTheme_0" ma:taxonomyFieldName="RepSectionSpecificTheme" ma:displayName="Vakspecifiek thema" ma:fieldId="{41811730-f000-47c9-8a06-df9868361aab}" ma:sspId="65bb9fad-8ecd-4e58-b951-1b0a685157da" ma:termSetId="d6eaa525-a5d0-4a07-b890-e9233743789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pSection_0" ma:index="31" nillable="true" ma:taxonomy="true" ma:internalName="RepSection_0" ma:taxonomyFieldName="RepSection" ma:displayName="Vaksectie" ma:fieldId="{41811730-f000-4881-8daa-6e8dd38b1ab1}" ma:sspId="65bb9fad-8ecd-4e58-b951-1b0a685157da" ma:termSetId="c6f33e55-e762-4fa4-8346-db1fc1809b2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pAreasOfExpertise_0" ma:index="33" nillable="true" ma:taxonomy="true" ma:internalName="RepAreasOfExpertise_0" ma:taxonomyFieldName="RepAreasOfExpertise" ma:displayName="Vakgebied" ma:fieldId="{41811730-f000-41a6-9b8a-29f77b277b4a}" ma:sspId="65bb9fad-8ecd-4e58-b951-1b0a685157da" ma:termSetId="53b2aeb1-af69-41af-ab5c-dcba5f532adf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RepSubjectContent_0" ma:index="35" nillable="true" ma:taxonomy="true" ma:internalName="RepSubjectContent_0" ma:taxonomyFieldName="RepSubjectContent" ma:displayName="Vakinhoud" ma:fieldId="{41811730-f000-43d1-9a5c-533514ab0582}" ma:sspId="65bb9fad-8ecd-4e58-b951-1b0a685157da" ma:termSetId="3eef768d-4fe2-4c08-af8a-4dfaa4cac8a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pDocumentType_0" ma:index="37" nillable="true" ma:taxonomy="true" ma:internalName="RepDocumentType_0" ma:taxonomyFieldName="RepDocumentType" ma:displayName="Documenttypering" ma:fieldId="{41811730-f000-4c72-b54d-df109a5aaa00}" ma:sspId="65bb9fad-8ecd-4e58-b951-1b0a685157da" ma:termSetId="54bd4068-eea5-4eb8-b4d4-e740f64d998f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RepRelationOtherSloProjects" ma:index="38" nillable="true" ma:displayName="Relatie met andere projecten" ma:internalName="RepRelationOtherSloProjects">
      <xsd:simpleType>
        <xsd:restriction base="dms:Unknown"/>
      </xsd:simpleType>
    </xsd:element>
    <xsd:element name="RepFileFormat_0" ma:index="40" nillable="true" ma:taxonomy="true" ma:internalName="RepFileFormat_0" ma:taxonomyFieldName="RepFileFormat" ma:displayName="Bestandsformaat" ma:fieldId="{41811730-f000-458e-badf-a33146a595e3}" ma:sspId="65bb9fad-8ecd-4e58-b951-1b0a685157da" ma:termSetId="5467ae8d-8919-4592-b5d8-720a7073244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06a2ac-038a-457f-8b58-ec67130d9d6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aarde van de document-id" ma:description="De waarde van de document-id die aan dit item is toegewezen." ma:internalName="_dlc_DocId" ma:readOnly="true">
      <xsd:simpleType>
        <xsd:restriction base="dms:Text"/>
      </xsd:simpleType>
    </xsd:element>
    <xsd:element name="_dlc_DocIdUrl" ma:index="9" nillable="true" ma:displayName="Document-id" ma:description="Permanente koppeling naar dit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5" nillable="true" ma:displayName="Taxonomy Catch All Column" ma:hidden="true" ma:list="{38f83059-1491-4012-b4c3-84f3b7dad14e}" ma:internalName="TaxCatchAll" ma:showField="CatchAllData" ma:web="7106a2ac-038a-457f-8b58-ec67130d9d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pAN xmlns="http://schemas.microsoft.com/sharepoint/v3">false</RepAN>
    <RepSector_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Mbo</TermName>
          <TermId xmlns="http://schemas.microsoft.com/office/infopath/2007/PartnerControls">a831dbc8-bc7f-4087-8768-a117a95ef990</TermId>
        </TermInfo>
      </Terms>
    </RepSector_0>
    <RepDocumentType_0 xmlns="http://schemas.microsoft.com/sharepoint/v3">
      <Terms xmlns="http://schemas.microsoft.com/office/infopath/2007/PartnerControls"/>
    </RepDocumentType_0>
    <RepSectionSpecificTheme_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Burgerschap</TermName>
          <TermId xmlns="http://schemas.microsoft.com/office/infopath/2007/PartnerControls">a989cf5b-9a92-4626-8d8c-c2f3a0eb8d79</TermId>
        </TermInfo>
      </Terms>
    </RepSectionSpecificTheme_0>
    <RepProjectManager xmlns="http://schemas.microsoft.com/sharepoint/v3" xsi:nil="true"/>
    <RepAuthor_0 xmlns="http://schemas.microsoft.com/sharepoint/v3">
      <Terms xmlns="http://schemas.microsoft.com/office/infopath/2007/PartnerControls"/>
    </RepAuthor_0>
    <RepCurricularTheme_0 xmlns="http://schemas.microsoft.com/sharepoint/v3">
      <Terms xmlns="http://schemas.microsoft.com/office/infopath/2007/PartnerControls"/>
    </RepCurricularTheme_0>
    <RepSection_0 xmlns="http://schemas.microsoft.com/sharepoint/v3">
      <Terms xmlns="http://schemas.microsoft.com/office/infopath/2007/PartnerControls"/>
    </RepSection_0>
    <RepSummary xmlns="http://schemas.microsoft.com/sharepoint/v3" xsi:nil="true"/>
    <RepRelationOtherSloProjects xmlns="http://schemas.microsoft.com/sharepoint/v3" xsi:nil="true"/>
    <TaxCatchAll xmlns="7106a2ac-038a-457f-8b58-ec67130d9d6d">
      <Value>188</Value>
      <Value>385</Value>
      <Value>336</Value>
      <Value>98</Value>
    </TaxCatchAll>
    <RepFileFormat_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Presentatie</TermName>
          <TermId xmlns="http://schemas.microsoft.com/office/infopath/2007/PartnerControls">83d52ad2-ad71-4b98-9fd1-722fc488217f</TermId>
        </TermInfo>
      </Terms>
    </RepFileFormat_0>
    <RepYear_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2012</TermName>
          <TermId xmlns="http://schemas.microsoft.com/office/infopath/2007/PartnerControls">952f47a8-1a49-412e-acaa-01aa4e526254</TermId>
        </TermInfo>
      </Terms>
    </RepYear_0>
    <RepANNumber xmlns="http://schemas.microsoft.com/sharepoint/v3" xsi:nil="true"/>
    <RepAreasOfExpertise_0 xmlns="http://schemas.microsoft.com/sharepoint/v3">
      <Terms xmlns="http://schemas.microsoft.com/office/infopath/2007/PartnerControls"/>
    </RepAreasOfExpertise_0>
    <RepSubjectContent_0 xmlns="http://schemas.microsoft.com/sharepoint/v3">
      <Terms xmlns="http://schemas.microsoft.com/office/infopath/2007/PartnerControls"/>
    </RepSubjectContent_0>
    <RepIsbn xmlns="http://schemas.microsoft.com/sharepoint/v3" xsi:nil="true"/>
    <RepAuthorInternal xmlns="http://schemas.microsoft.com/sharepoint/v3">
      <UserInfo>
        <DisplayName/>
        <AccountId xsi:nil="true"/>
        <AccountType/>
      </UserInfo>
    </RepAuthorInternal>
    <RepProjectName xmlns="http://schemas.microsoft.com/sharepoint/v3">Curriculumontwerp</RepProjectName>
    <RepApaNotation xmlns="http://schemas.microsoft.com/sharepoint/v3" xsi:nil="true"/>
    <_dlc_DocId xmlns="7106a2ac-038a-457f-8b58-ec67130d9d6d">47XQ5P3E4USX-10-2540</_dlc_DocId>
    <_dlc_DocIdUrl xmlns="7106a2ac-038a-457f-8b58-ec67130d9d6d">
      <Url>http://downloads.slo.nl/_layouts/15/DocIdRedir.aspx?ID=47XQ5P3E4USX-10-2540</Url>
      <Description>47XQ5P3E4USX-10-2540</Description>
    </_dlc_DocIdUrl>
  </documentManagement>
</p:properties>
</file>

<file path=customXml/itemProps1.xml><?xml version="1.0" encoding="utf-8"?>
<ds:datastoreItem xmlns:ds="http://schemas.openxmlformats.org/officeDocument/2006/customXml" ds:itemID="{5EF13AB4-888A-40AF-ACBD-36DE25F9A087}"/>
</file>

<file path=customXml/itemProps2.xml><?xml version="1.0" encoding="utf-8"?>
<ds:datastoreItem xmlns:ds="http://schemas.openxmlformats.org/officeDocument/2006/customXml" ds:itemID="{4B6BABB7-25F4-4814-99EA-C43BC1088D87}"/>
</file>

<file path=customXml/itemProps3.xml><?xml version="1.0" encoding="utf-8"?>
<ds:datastoreItem xmlns:ds="http://schemas.openxmlformats.org/officeDocument/2006/customXml" ds:itemID="{4745DDAF-8DE0-49AA-AE76-28FAB18A4926}"/>
</file>

<file path=customXml/itemProps4.xml><?xml version="1.0" encoding="utf-8"?>
<ds:datastoreItem xmlns:ds="http://schemas.openxmlformats.org/officeDocument/2006/customXml" ds:itemID="{EB68E92B-254D-46A7-A157-CC30BFF76837}"/>
</file>

<file path=docProps/app.xml><?xml version="1.0" encoding="utf-8"?>
<Properties xmlns="http://schemas.openxmlformats.org/officeDocument/2006/extended-properties" xmlns:vt="http://schemas.openxmlformats.org/officeDocument/2006/docPropsVTypes">
  <Template>SLO</Template>
  <TotalTime>2224</TotalTime>
  <Words>654</Words>
  <Application>Microsoft Office PowerPoint</Application>
  <PresentationFormat>Diavoorstelling (4:3)</PresentationFormat>
  <Paragraphs>141</Paragraphs>
  <Slides>14</Slides>
  <Notes>5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SLO</vt:lpstr>
      <vt:lpstr>Cursus Curriculumontwerp burgerschap mbo</vt:lpstr>
      <vt:lpstr>Cursus curriculumontwerp burgerschap mbo</vt:lpstr>
      <vt:lpstr>Ontstaan van de cursus</vt:lpstr>
      <vt:lpstr>Doel cursus curriculumontwerp burgerschap mbo</vt:lpstr>
      <vt:lpstr>Context burgerschap mbo:  complexe ontwikkeltaken</vt:lpstr>
      <vt:lpstr>Accent 1: visies op burgerschap</vt:lpstr>
      <vt:lpstr>Accent 2: consistentie</vt:lpstr>
      <vt:lpstr>Accent 3: Contexten</vt:lpstr>
      <vt:lpstr>Inhoud van de cursus</vt:lpstr>
      <vt:lpstr>Inhoud van de cursus</vt:lpstr>
      <vt:lpstr>Pilot van de cursus</vt:lpstr>
      <vt:lpstr>Ervaringen met de pilot</vt:lpstr>
      <vt:lpstr>Mogelijkheden voor verbetering en voor inbedding in de opleidingen.</vt:lpstr>
      <vt:lpstr>Tot slot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Presentatie burgerschap in het mbo</dc:title>
  <dc:creator>Bas Trimbos</dc:creator>
  <cp:lastModifiedBy>Nienke Nieveen</cp:lastModifiedBy>
  <cp:revision>170</cp:revision>
  <cp:lastPrinted>2012-11-06T13:57:24Z</cp:lastPrinted>
  <dcterms:created xsi:type="dcterms:W3CDTF">2011-05-12T09:27:37Z</dcterms:created>
  <dcterms:modified xsi:type="dcterms:W3CDTF">2012-11-20T15:33:48Z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0x010100D2854694664375418C0DFD97ECA4320E</vt:lpwstr>
  </property>
  <property fmtid="{D5CDD505-2E9C-101B-9397-08002B2CF9AE}" pid="3" name="_dlc_DocIdItemGuid">
    <vt:lpwstr>dc2e5af2-4397-40a5-b27d-bb40dd3b4991</vt:lpwstr>
  </property>
  <property fmtid="{D5CDD505-2E9C-101B-9397-08002B2CF9AE}" pid="4" name="TaxKeyword">
    <vt:lpwstr/>
  </property>
  <property fmtid="{D5CDD505-2E9C-101B-9397-08002B2CF9AE}" pid="5" name="RepAreasOfExpertise">
    <vt:lpwstr/>
  </property>
  <property fmtid="{D5CDD505-2E9C-101B-9397-08002B2CF9AE}" pid="6" name="RepDocumentType">
    <vt:lpwstr/>
  </property>
  <property fmtid="{D5CDD505-2E9C-101B-9397-08002B2CF9AE}" pid="7" name="RepSectionSpecificTheme">
    <vt:lpwstr>336;#Burgerschap|a989cf5b-9a92-4626-8d8c-c2f3a0eb8d79</vt:lpwstr>
  </property>
  <property fmtid="{D5CDD505-2E9C-101B-9397-08002B2CF9AE}" pid="8" name="RepCurricularTheme">
    <vt:lpwstr/>
  </property>
  <property fmtid="{D5CDD505-2E9C-101B-9397-08002B2CF9AE}" pid="9" name="TaxKeywordTaxHTField">
    <vt:lpwstr/>
  </property>
  <property fmtid="{D5CDD505-2E9C-101B-9397-08002B2CF9AE}" pid="10" name="RepSection">
    <vt:lpwstr/>
  </property>
  <property fmtid="{D5CDD505-2E9C-101B-9397-08002B2CF9AE}" pid="11" name="RepAuthor">
    <vt:lpwstr/>
  </property>
  <property fmtid="{D5CDD505-2E9C-101B-9397-08002B2CF9AE}" pid="12" name="RepSubjectContent">
    <vt:lpwstr/>
  </property>
  <property fmtid="{D5CDD505-2E9C-101B-9397-08002B2CF9AE}" pid="13" name="RepSector">
    <vt:lpwstr>188;#Mbo|a831dbc8-bc7f-4087-8768-a117a95ef990</vt:lpwstr>
  </property>
  <property fmtid="{D5CDD505-2E9C-101B-9397-08002B2CF9AE}" pid="14" name="RepFileFormat">
    <vt:lpwstr>385;#Presentatie|83d52ad2-ad71-4b98-9fd1-722fc488217f</vt:lpwstr>
  </property>
  <property fmtid="{D5CDD505-2E9C-101B-9397-08002B2CF9AE}" pid="15" name="RepYear">
    <vt:lpwstr>98;#2012|952f47a8-1a49-412e-acaa-01aa4e526254</vt:lpwstr>
  </property>
</Properties>
</file>